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Ex1.xml" ContentType="application/vnd.ms-office.chartex+xml"/>
  <Override PartName="/ppt/charts/style18.xml" ContentType="application/vnd.ms-office.chartstyle+xml"/>
  <Override PartName="/ppt/charts/colors18.xml" ContentType="application/vnd.ms-office.chartcolorstyle+xml"/>
  <Override PartName="/ppt/charts/chartEx2.xml" ContentType="application/vnd.ms-office.chartex+xml"/>
  <Override PartName="/ppt/charts/style19.xml" ContentType="application/vnd.ms-office.chartstyle+xml"/>
  <Override PartName="/ppt/charts/colors19.xml" ContentType="application/vnd.ms-office.chartcolorstyle+xml"/>
  <Override PartName="/ppt/charts/chart18.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19.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0.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1.xml" ContentType="application/vnd.openxmlformats-officedocument.drawingml.chart+xml"/>
  <Override PartName="/ppt/charts/style23.xml" ContentType="application/vnd.ms-office.chartstyle+xml"/>
  <Override PartName="/ppt/charts/colors23.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51"/>
  </p:notesMasterIdLst>
  <p:sldIdLst>
    <p:sldId id="266" r:id="rId5"/>
    <p:sldId id="267" r:id="rId6"/>
    <p:sldId id="268" r:id="rId7"/>
    <p:sldId id="269" r:id="rId8"/>
    <p:sldId id="270" r:id="rId9"/>
    <p:sldId id="271" r:id="rId10"/>
    <p:sldId id="272" r:id="rId11"/>
    <p:sldId id="273" r:id="rId12"/>
    <p:sldId id="274" r:id="rId13"/>
    <p:sldId id="276" r:id="rId14"/>
    <p:sldId id="275" r:id="rId15"/>
    <p:sldId id="278" r:id="rId16"/>
    <p:sldId id="277" r:id="rId17"/>
    <p:sldId id="279" r:id="rId18"/>
    <p:sldId id="280" r:id="rId19"/>
    <p:sldId id="281" r:id="rId20"/>
    <p:sldId id="282" r:id="rId21"/>
    <p:sldId id="283" r:id="rId22"/>
    <p:sldId id="284" r:id="rId23"/>
    <p:sldId id="286" r:id="rId24"/>
    <p:sldId id="285" r:id="rId25"/>
    <p:sldId id="288" r:id="rId26"/>
    <p:sldId id="287" r:id="rId27"/>
    <p:sldId id="289" r:id="rId28"/>
    <p:sldId id="291" r:id="rId29"/>
    <p:sldId id="290" r:id="rId30"/>
    <p:sldId id="292" r:id="rId31"/>
    <p:sldId id="293" r:id="rId32"/>
    <p:sldId id="294" r:id="rId33"/>
    <p:sldId id="295" r:id="rId34"/>
    <p:sldId id="296" r:id="rId35"/>
    <p:sldId id="297" r:id="rId36"/>
    <p:sldId id="298" r:id="rId37"/>
    <p:sldId id="299" r:id="rId38"/>
    <p:sldId id="300" r:id="rId39"/>
    <p:sldId id="301" r:id="rId40"/>
    <p:sldId id="302" r:id="rId41"/>
    <p:sldId id="303" r:id="rId42"/>
    <p:sldId id="304" r:id="rId43"/>
    <p:sldId id="305" r:id="rId44"/>
    <p:sldId id="306" r:id="rId45"/>
    <p:sldId id="307" r:id="rId46"/>
    <p:sldId id="308" r:id="rId47"/>
    <p:sldId id="309" r:id="rId48"/>
    <p:sldId id="311" r:id="rId49"/>
    <p:sldId id="310"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67"/>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charts/_rels/chart1.xml.rels><?xml version="1.0" encoding="UTF-8" standalone="yes"?>
<Relationships xmlns="http://schemas.openxmlformats.org/package/2006/relationships"><Relationship Id="rId3" Type="http://schemas.openxmlformats.org/officeDocument/2006/relationships/oleObject" Target="file:///D:\Deepak\Apply_for_job\AccioJob\Capstone_Project\Solution\EDA.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D:\Deepak\Apply_for_job\AccioJob\Capstone_Project\Solution\EDA.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D:\Deepak\Apply_for_job\AccioJob\Capstone_Project\Solution\EDA.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D:\Deepak\Apply_for_job\AccioJob\Capstone_Project\Solution\EDA.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D:\Deepak\Apply_for_job\AccioJob\Capstone_Project\Solution\EDA.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D:\Deepak\Apply_for_job\AccioJob\Capstone_Project\Solution\EDA.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D:\Deepak\Apply_for_job\AccioJob\Capstone_Project\Solution\EDA.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D:\Deepak\Apply_for_job\AccioJob\Capstone_Project\Solution\EDA.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D:\Deepak\Apply_for_job\AccioJob\Capstone_Project\Solution\EDA.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D:\Deepak\Apply_for_job\AccioJob\Capstone_Project\Solution\EDA.xlsx" TargetMode="External"/><Relationship Id="rId2" Type="http://schemas.microsoft.com/office/2011/relationships/chartColorStyle" Target="colors20.xml"/><Relationship Id="rId1" Type="http://schemas.microsoft.com/office/2011/relationships/chartStyle" Target="style20.xml"/></Relationships>
</file>

<file path=ppt/charts/_rels/chart19.xml.rels><?xml version="1.0" encoding="UTF-8" standalone="yes"?>
<Relationships xmlns="http://schemas.openxmlformats.org/package/2006/relationships"><Relationship Id="rId3" Type="http://schemas.openxmlformats.org/officeDocument/2006/relationships/oleObject" Target="file:///D:\Deepak\Apply_for_job\AccioJob\Capstone_Project\Solution\EDA.xlsx" TargetMode="External"/><Relationship Id="rId2" Type="http://schemas.microsoft.com/office/2011/relationships/chartColorStyle" Target="colors21.xml"/><Relationship Id="rId1" Type="http://schemas.microsoft.com/office/2011/relationships/chartStyle" Target="style21.xml"/></Relationships>
</file>

<file path=ppt/charts/_rels/chart2.xml.rels><?xml version="1.0" encoding="UTF-8" standalone="yes"?>
<Relationships xmlns="http://schemas.openxmlformats.org/package/2006/relationships"><Relationship Id="rId3" Type="http://schemas.openxmlformats.org/officeDocument/2006/relationships/oleObject" Target="file:///D:\Deepak\Apply_for_job\AccioJob\Capstone_Project\Solution\EDA.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file:///D:\Deepak\Apply_for_job\AccioJob\Capstone_Project\Solution\EDA.xlsx" TargetMode="External"/><Relationship Id="rId2" Type="http://schemas.microsoft.com/office/2011/relationships/chartColorStyle" Target="colors22.xml"/><Relationship Id="rId1" Type="http://schemas.microsoft.com/office/2011/relationships/chartStyle" Target="style22.xml"/></Relationships>
</file>

<file path=ppt/charts/_rels/chart21.xml.rels><?xml version="1.0" encoding="UTF-8" standalone="yes"?>
<Relationships xmlns="http://schemas.openxmlformats.org/package/2006/relationships"><Relationship Id="rId3" Type="http://schemas.openxmlformats.org/officeDocument/2006/relationships/oleObject" Target="file:///D:\Deepak\Apply_for_job\AccioJob\Capstone_Project\Solution\EDA.xlsx" TargetMode="External"/><Relationship Id="rId2" Type="http://schemas.microsoft.com/office/2011/relationships/chartColorStyle" Target="colors23.xml"/><Relationship Id="rId1" Type="http://schemas.microsoft.com/office/2011/relationships/chartStyle" Target="style23.xml"/></Relationships>
</file>

<file path=ppt/charts/_rels/chart3.xml.rels><?xml version="1.0" encoding="UTF-8" standalone="yes"?>
<Relationships xmlns="http://schemas.openxmlformats.org/package/2006/relationships"><Relationship Id="rId3" Type="http://schemas.openxmlformats.org/officeDocument/2006/relationships/oleObject" Target="file:///D:\Deepak\Apply_for_job\AccioJob\Capstone_Project\Solution\EDA.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Deepak\Apply_for_job\AccioJob\Capstone_Project\Solution\EDA.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Deepak\Apply_for_job\AccioJob\Capstone_Project\Solution\EDA.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D:\Deepak\Apply_for_job\AccioJob\Capstone_Project\Solution\EDA.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D:\Deepak\Apply_for_job\AccioJob\Capstone_Project\Solution\EDA.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D:\Deepak\Apply_for_job\AccioJob\Capstone_Project\Solution\EDA.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D:\Deepak\Apply_for_job\AccioJob\Capstone_Project\Solution\EDA.xlsx" TargetMode="External"/><Relationship Id="rId2" Type="http://schemas.microsoft.com/office/2011/relationships/chartColorStyle" Target="colors9.xml"/><Relationship Id="rId1" Type="http://schemas.microsoft.com/office/2011/relationships/chartStyle" Target="style9.xml"/></Relationships>
</file>

<file path=ppt/charts/_rels/chartEx1.xml.rels><?xml version="1.0" encoding="UTF-8" standalone="yes"?>
<Relationships xmlns="http://schemas.openxmlformats.org/package/2006/relationships"><Relationship Id="rId3" Type="http://schemas.microsoft.com/office/2011/relationships/chartColorStyle" Target="colors18.xml"/><Relationship Id="rId2" Type="http://schemas.microsoft.com/office/2011/relationships/chartStyle" Target="style18.xml"/><Relationship Id="rId1" Type="http://schemas.openxmlformats.org/officeDocument/2006/relationships/oleObject" Target="file:///D:\Deepak\Apply_for_job\AccioJob\Capstone_Project\Solution\EDA.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19.xml"/><Relationship Id="rId2" Type="http://schemas.microsoft.com/office/2011/relationships/chartStyle" Target="style19.xml"/><Relationship Id="rId1" Type="http://schemas.openxmlformats.org/officeDocument/2006/relationships/oleObject" Target="file:///D:\Deepak\Apply_for_job\AccioJob\Capstone_Project\Solution\ED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[EDA.xlsx]Q2!PivotTable19</c:name>
    <c:fmtId val="3"/>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sz="1200"/>
              <a:t>Order</a:t>
            </a:r>
            <a:r>
              <a:rPr lang="en-IN" sz="1200" baseline="0"/>
              <a:t> Distribution for Categories across Countries</a:t>
            </a:r>
            <a:endParaRPr lang="en-IN" sz="1200"/>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'Q2'!$G$3:$G$4</c:f>
              <c:strCache>
                <c:ptCount val="1"/>
                <c:pt idx="0">
                  <c:v>Beverages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'Q2'!$F$5:$F$25</c:f>
              <c:strCache>
                <c:ptCount val="21"/>
                <c:pt idx="0">
                  <c:v>Argentina</c:v>
                </c:pt>
                <c:pt idx="1">
                  <c:v>Austria</c:v>
                </c:pt>
                <c:pt idx="2">
                  <c:v>Belgium</c:v>
                </c:pt>
                <c:pt idx="3">
                  <c:v>Brazil</c:v>
                </c:pt>
                <c:pt idx="4">
                  <c:v>Canada</c:v>
                </c:pt>
                <c:pt idx="5">
                  <c:v>Denmark</c:v>
                </c:pt>
                <c:pt idx="6">
                  <c:v>Finland</c:v>
                </c:pt>
                <c:pt idx="7">
                  <c:v>France</c:v>
                </c:pt>
                <c:pt idx="8">
                  <c:v>Germany</c:v>
                </c:pt>
                <c:pt idx="9">
                  <c:v>Ireland</c:v>
                </c:pt>
                <c:pt idx="10">
                  <c:v>Italy</c:v>
                </c:pt>
                <c:pt idx="11">
                  <c:v>Mexico</c:v>
                </c:pt>
                <c:pt idx="12">
                  <c:v>Norway</c:v>
                </c:pt>
                <c:pt idx="13">
                  <c:v>Poland</c:v>
                </c:pt>
                <c:pt idx="14">
                  <c:v>Portugal</c:v>
                </c:pt>
                <c:pt idx="15">
                  <c:v>Spain</c:v>
                </c:pt>
                <c:pt idx="16">
                  <c:v>Sweden</c:v>
                </c:pt>
                <c:pt idx="17">
                  <c:v>Switzerland</c:v>
                </c:pt>
                <c:pt idx="18">
                  <c:v>UK</c:v>
                </c:pt>
                <c:pt idx="19">
                  <c:v>USA</c:v>
                </c:pt>
                <c:pt idx="20">
                  <c:v>Venezuela</c:v>
                </c:pt>
              </c:strCache>
            </c:strRef>
          </c:cat>
          <c:val>
            <c:numRef>
              <c:f>'Q2'!$G$5:$G$25</c:f>
              <c:numCache>
                <c:formatCode>General</c:formatCode>
                <c:ptCount val="21"/>
                <c:pt idx="0">
                  <c:v>82</c:v>
                </c:pt>
                <c:pt idx="1">
                  <c:v>982</c:v>
                </c:pt>
                <c:pt idx="2">
                  <c:v>272</c:v>
                </c:pt>
                <c:pt idx="3">
                  <c:v>968</c:v>
                </c:pt>
                <c:pt idx="4">
                  <c:v>303</c:v>
                </c:pt>
                <c:pt idx="5">
                  <c:v>195</c:v>
                </c:pt>
                <c:pt idx="6">
                  <c:v>107</c:v>
                </c:pt>
                <c:pt idx="7">
                  <c:v>618</c:v>
                </c:pt>
                <c:pt idx="8">
                  <c:v>1691</c:v>
                </c:pt>
                <c:pt idx="9">
                  <c:v>200</c:v>
                </c:pt>
                <c:pt idx="10">
                  <c:v>114</c:v>
                </c:pt>
                <c:pt idx="11">
                  <c:v>295</c:v>
                </c:pt>
                <c:pt idx="12">
                  <c:v>48</c:v>
                </c:pt>
                <c:pt idx="13">
                  <c:v>71</c:v>
                </c:pt>
                <c:pt idx="14">
                  <c:v>78</c:v>
                </c:pt>
                <c:pt idx="15">
                  <c:v>126</c:v>
                </c:pt>
                <c:pt idx="16">
                  <c:v>549</c:v>
                </c:pt>
                <c:pt idx="17">
                  <c:v>182</c:v>
                </c:pt>
                <c:pt idx="18">
                  <c:v>502</c:v>
                </c:pt>
                <c:pt idx="19">
                  <c:v>1616</c:v>
                </c:pt>
                <c:pt idx="20">
                  <c:v>533</c:v>
                </c:pt>
              </c:numCache>
            </c:numRef>
          </c:val>
          <c:extLst>
            <c:ext xmlns:c16="http://schemas.microsoft.com/office/drawing/2014/chart" uri="{C3380CC4-5D6E-409C-BE32-E72D297353CC}">
              <c16:uniqueId val="{00000000-C951-48F2-B6F9-01C8949C3F6D}"/>
            </c:ext>
          </c:extLst>
        </c:ser>
        <c:ser>
          <c:idx val="1"/>
          <c:order val="1"/>
          <c:tx>
            <c:strRef>
              <c:f>'Q2'!$H$3:$H$4</c:f>
              <c:strCache>
                <c:ptCount val="1"/>
                <c:pt idx="0">
                  <c:v>Condiments</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'Q2'!$F$5:$F$25</c:f>
              <c:strCache>
                <c:ptCount val="21"/>
                <c:pt idx="0">
                  <c:v>Argentina</c:v>
                </c:pt>
                <c:pt idx="1">
                  <c:v>Austria</c:v>
                </c:pt>
                <c:pt idx="2">
                  <c:v>Belgium</c:v>
                </c:pt>
                <c:pt idx="3">
                  <c:v>Brazil</c:v>
                </c:pt>
                <c:pt idx="4">
                  <c:v>Canada</c:v>
                </c:pt>
                <c:pt idx="5">
                  <c:v>Denmark</c:v>
                </c:pt>
                <c:pt idx="6">
                  <c:v>Finland</c:v>
                </c:pt>
                <c:pt idx="7">
                  <c:v>France</c:v>
                </c:pt>
                <c:pt idx="8">
                  <c:v>Germany</c:v>
                </c:pt>
                <c:pt idx="9">
                  <c:v>Ireland</c:v>
                </c:pt>
                <c:pt idx="10">
                  <c:v>Italy</c:v>
                </c:pt>
                <c:pt idx="11">
                  <c:v>Mexico</c:v>
                </c:pt>
                <c:pt idx="12">
                  <c:v>Norway</c:v>
                </c:pt>
                <c:pt idx="13">
                  <c:v>Poland</c:v>
                </c:pt>
                <c:pt idx="14">
                  <c:v>Portugal</c:v>
                </c:pt>
                <c:pt idx="15">
                  <c:v>Spain</c:v>
                </c:pt>
                <c:pt idx="16">
                  <c:v>Sweden</c:v>
                </c:pt>
                <c:pt idx="17">
                  <c:v>Switzerland</c:v>
                </c:pt>
                <c:pt idx="18">
                  <c:v>UK</c:v>
                </c:pt>
                <c:pt idx="19">
                  <c:v>USA</c:v>
                </c:pt>
                <c:pt idx="20">
                  <c:v>Venezuela</c:v>
                </c:pt>
              </c:strCache>
            </c:strRef>
          </c:cat>
          <c:val>
            <c:numRef>
              <c:f>'Q2'!$H$5:$H$25</c:f>
              <c:numCache>
                <c:formatCode>General</c:formatCode>
                <c:ptCount val="21"/>
                <c:pt idx="0">
                  <c:v>45</c:v>
                </c:pt>
                <c:pt idx="1">
                  <c:v>720</c:v>
                </c:pt>
                <c:pt idx="2">
                  <c:v>147</c:v>
                </c:pt>
                <c:pt idx="3">
                  <c:v>568</c:v>
                </c:pt>
                <c:pt idx="4">
                  <c:v>256</c:v>
                </c:pt>
                <c:pt idx="5">
                  <c:v>210</c:v>
                </c:pt>
                <c:pt idx="6">
                  <c:v>75</c:v>
                </c:pt>
                <c:pt idx="7">
                  <c:v>287</c:v>
                </c:pt>
                <c:pt idx="8">
                  <c:v>869</c:v>
                </c:pt>
                <c:pt idx="9">
                  <c:v>180</c:v>
                </c:pt>
                <c:pt idx="10">
                  <c:v>90</c:v>
                </c:pt>
                <c:pt idx="11">
                  <c:v>60</c:v>
                </c:pt>
                <c:pt idx="12">
                  <c:v>18</c:v>
                </c:pt>
                <c:pt idx="13">
                  <c:v>22</c:v>
                </c:pt>
                <c:pt idx="14">
                  <c:v>181</c:v>
                </c:pt>
                <c:pt idx="15">
                  <c:v>95</c:v>
                </c:pt>
                <c:pt idx="16">
                  <c:v>226</c:v>
                </c:pt>
                <c:pt idx="17">
                  <c:v>52</c:v>
                </c:pt>
                <c:pt idx="18">
                  <c:v>210</c:v>
                </c:pt>
                <c:pt idx="19">
                  <c:v>821</c:v>
                </c:pt>
                <c:pt idx="20">
                  <c:v>166</c:v>
                </c:pt>
              </c:numCache>
            </c:numRef>
          </c:val>
          <c:extLst>
            <c:ext xmlns:c16="http://schemas.microsoft.com/office/drawing/2014/chart" uri="{C3380CC4-5D6E-409C-BE32-E72D297353CC}">
              <c16:uniqueId val="{00000001-C951-48F2-B6F9-01C8949C3F6D}"/>
            </c:ext>
          </c:extLst>
        </c:ser>
        <c:ser>
          <c:idx val="2"/>
          <c:order val="2"/>
          <c:tx>
            <c:strRef>
              <c:f>'Q2'!$I$3:$I$4</c:f>
              <c:strCache>
                <c:ptCount val="1"/>
                <c:pt idx="0">
                  <c:v>Confections</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'Q2'!$F$5:$F$25</c:f>
              <c:strCache>
                <c:ptCount val="21"/>
                <c:pt idx="0">
                  <c:v>Argentina</c:v>
                </c:pt>
                <c:pt idx="1">
                  <c:v>Austria</c:v>
                </c:pt>
                <c:pt idx="2">
                  <c:v>Belgium</c:v>
                </c:pt>
                <c:pt idx="3">
                  <c:v>Brazil</c:v>
                </c:pt>
                <c:pt idx="4">
                  <c:v>Canada</c:v>
                </c:pt>
                <c:pt idx="5">
                  <c:v>Denmark</c:v>
                </c:pt>
                <c:pt idx="6">
                  <c:v>Finland</c:v>
                </c:pt>
                <c:pt idx="7">
                  <c:v>France</c:v>
                </c:pt>
                <c:pt idx="8">
                  <c:v>Germany</c:v>
                </c:pt>
                <c:pt idx="9">
                  <c:v>Ireland</c:v>
                </c:pt>
                <c:pt idx="10">
                  <c:v>Italy</c:v>
                </c:pt>
                <c:pt idx="11">
                  <c:v>Mexico</c:v>
                </c:pt>
                <c:pt idx="12">
                  <c:v>Norway</c:v>
                </c:pt>
                <c:pt idx="13">
                  <c:v>Poland</c:v>
                </c:pt>
                <c:pt idx="14">
                  <c:v>Portugal</c:v>
                </c:pt>
                <c:pt idx="15">
                  <c:v>Spain</c:v>
                </c:pt>
                <c:pt idx="16">
                  <c:v>Sweden</c:v>
                </c:pt>
                <c:pt idx="17">
                  <c:v>Switzerland</c:v>
                </c:pt>
                <c:pt idx="18">
                  <c:v>UK</c:v>
                </c:pt>
                <c:pt idx="19">
                  <c:v>USA</c:v>
                </c:pt>
                <c:pt idx="20">
                  <c:v>Venezuela</c:v>
                </c:pt>
              </c:strCache>
            </c:strRef>
          </c:cat>
          <c:val>
            <c:numRef>
              <c:f>'Q2'!$I$5:$I$25</c:f>
              <c:numCache>
                <c:formatCode>General</c:formatCode>
                <c:ptCount val="21"/>
                <c:pt idx="0">
                  <c:v>57</c:v>
                </c:pt>
                <c:pt idx="1">
                  <c:v>575</c:v>
                </c:pt>
                <c:pt idx="2">
                  <c:v>270</c:v>
                </c:pt>
                <c:pt idx="3">
                  <c:v>722</c:v>
                </c:pt>
                <c:pt idx="4">
                  <c:v>418</c:v>
                </c:pt>
                <c:pt idx="5">
                  <c:v>185</c:v>
                </c:pt>
                <c:pt idx="6">
                  <c:v>89</c:v>
                </c:pt>
                <c:pt idx="7">
                  <c:v>566</c:v>
                </c:pt>
                <c:pt idx="8">
                  <c:v>1597</c:v>
                </c:pt>
                <c:pt idx="9">
                  <c:v>91</c:v>
                </c:pt>
                <c:pt idx="10">
                  <c:v>145</c:v>
                </c:pt>
                <c:pt idx="11">
                  <c:v>119</c:v>
                </c:pt>
                <c:pt idx="12">
                  <c:v>17</c:v>
                </c:pt>
                <c:pt idx="13">
                  <c:v>27</c:v>
                </c:pt>
                <c:pt idx="14">
                  <c:v>87</c:v>
                </c:pt>
                <c:pt idx="15">
                  <c:v>91</c:v>
                </c:pt>
                <c:pt idx="16">
                  <c:v>278</c:v>
                </c:pt>
                <c:pt idx="17">
                  <c:v>148</c:v>
                </c:pt>
                <c:pt idx="18">
                  <c:v>318</c:v>
                </c:pt>
                <c:pt idx="19">
                  <c:v>1602</c:v>
                </c:pt>
                <c:pt idx="20">
                  <c:v>504</c:v>
                </c:pt>
              </c:numCache>
            </c:numRef>
          </c:val>
          <c:extLst>
            <c:ext xmlns:c16="http://schemas.microsoft.com/office/drawing/2014/chart" uri="{C3380CC4-5D6E-409C-BE32-E72D297353CC}">
              <c16:uniqueId val="{00000002-C951-48F2-B6F9-01C8949C3F6D}"/>
            </c:ext>
          </c:extLst>
        </c:ser>
        <c:ser>
          <c:idx val="3"/>
          <c:order val="3"/>
          <c:tx>
            <c:strRef>
              <c:f>'Q2'!$J$3:$J$4</c:f>
              <c:strCache>
                <c:ptCount val="1"/>
                <c:pt idx="0">
                  <c:v>Dairy Products</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'Q2'!$F$5:$F$25</c:f>
              <c:strCache>
                <c:ptCount val="21"/>
                <c:pt idx="0">
                  <c:v>Argentina</c:v>
                </c:pt>
                <c:pt idx="1">
                  <c:v>Austria</c:v>
                </c:pt>
                <c:pt idx="2">
                  <c:v>Belgium</c:v>
                </c:pt>
                <c:pt idx="3">
                  <c:v>Brazil</c:v>
                </c:pt>
                <c:pt idx="4">
                  <c:v>Canada</c:v>
                </c:pt>
                <c:pt idx="5">
                  <c:v>Denmark</c:v>
                </c:pt>
                <c:pt idx="6">
                  <c:v>Finland</c:v>
                </c:pt>
                <c:pt idx="7">
                  <c:v>France</c:v>
                </c:pt>
                <c:pt idx="8">
                  <c:v>Germany</c:v>
                </c:pt>
                <c:pt idx="9">
                  <c:v>Ireland</c:v>
                </c:pt>
                <c:pt idx="10">
                  <c:v>Italy</c:v>
                </c:pt>
                <c:pt idx="11">
                  <c:v>Mexico</c:v>
                </c:pt>
                <c:pt idx="12">
                  <c:v>Norway</c:v>
                </c:pt>
                <c:pt idx="13">
                  <c:v>Poland</c:v>
                </c:pt>
                <c:pt idx="14">
                  <c:v>Portugal</c:v>
                </c:pt>
                <c:pt idx="15">
                  <c:v>Spain</c:v>
                </c:pt>
                <c:pt idx="16">
                  <c:v>Sweden</c:v>
                </c:pt>
                <c:pt idx="17">
                  <c:v>Switzerland</c:v>
                </c:pt>
                <c:pt idx="18">
                  <c:v>UK</c:v>
                </c:pt>
                <c:pt idx="19">
                  <c:v>USA</c:v>
                </c:pt>
                <c:pt idx="20">
                  <c:v>Venezuela</c:v>
                </c:pt>
              </c:strCache>
            </c:strRef>
          </c:cat>
          <c:val>
            <c:numRef>
              <c:f>'Q2'!$J$5:$J$25</c:f>
              <c:numCache>
                <c:formatCode>General</c:formatCode>
                <c:ptCount val="21"/>
                <c:pt idx="0">
                  <c:v>54</c:v>
                </c:pt>
                <c:pt idx="1">
                  <c:v>1027</c:v>
                </c:pt>
                <c:pt idx="2">
                  <c:v>295</c:v>
                </c:pt>
                <c:pt idx="3">
                  <c:v>683</c:v>
                </c:pt>
                <c:pt idx="4">
                  <c:v>381</c:v>
                </c:pt>
                <c:pt idx="5">
                  <c:v>89</c:v>
                </c:pt>
                <c:pt idx="6">
                  <c:v>230</c:v>
                </c:pt>
                <c:pt idx="7">
                  <c:v>408</c:v>
                </c:pt>
                <c:pt idx="8">
                  <c:v>1800</c:v>
                </c:pt>
                <c:pt idx="9">
                  <c:v>387</c:v>
                </c:pt>
                <c:pt idx="10">
                  <c:v>152</c:v>
                </c:pt>
                <c:pt idx="11">
                  <c:v>251</c:v>
                </c:pt>
                <c:pt idx="12">
                  <c:v>27</c:v>
                </c:pt>
                <c:pt idx="13">
                  <c:v>45</c:v>
                </c:pt>
                <c:pt idx="14">
                  <c:v>31</c:v>
                </c:pt>
                <c:pt idx="15">
                  <c:v>19</c:v>
                </c:pt>
                <c:pt idx="16">
                  <c:v>215</c:v>
                </c:pt>
                <c:pt idx="17">
                  <c:v>262</c:v>
                </c:pt>
                <c:pt idx="18">
                  <c:v>679</c:v>
                </c:pt>
                <c:pt idx="19">
                  <c:v>1559</c:v>
                </c:pt>
                <c:pt idx="20">
                  <c:v>555</c:v>
                </c:pt>
              </c:numCache>
            </c:numRef>
          </c:val>
          <c:extLst>
            <c:ext xmlns:c16="http://schemas.microsoft.com/office/drawing/2014/chart" uri="{C3380CC4-5D6E-409C-BE32-E72D297353CC}">
              <c16:uniqueId val="{00000003-C951-48F2-B6F9-01C8949C3F6D}"/>
            </c:ext>
          </c:extLst>
        </c:ser>
        <c:ser>
          <c:idx val="4"/>
          <c:order val="4"/>
          <c:tx>
            <c:strRef>
              <c:f>'Q2'!$K$3:$K$4</c:f>
              <c:strCache>
                <c:ptCount val="1"/>
                <c:pt idx="0">
                  <c:v>Grains/Cereals</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'Q2'!$F$5:$F$25</c:f>
              <c:strCache>
                <c:ptCount val="21"/>
                <c:pt idx="0">
                  <c:v>Argentina</c:v>
                </c:pt>
                <c:pt idx="1">
                  <c:v>Austria</c:v>
                </c:pt>
                <c:pt idx="2">
                  <c:v>Belgium</c:v>
                </c:pt>
                <c:pt idx="3">
                  <c:v>Brazil</c:v>
                </c:pt>
                <c:pt idx="4">
                  <c:v>Canada</c:v>
                </c:pt>
                <c:pt idx="5">
                  <c:v>Denmark</c:v>
                </c:pt>
                <c:pt idx="6">
                  <c:v>Finland</c:v>
                </c:pt>
                <c:pt idx="7">
                  <c:v>France</c:v>
                </c:pt>
                <c:pt idx="8">
                  <c:v>Germany</c:v>
                </c:pt>
                <c:pt idx="9">
                  <c:v>Ireland</c:v>
                </c:pt>
                <c:pt idx="10">
                  <c:v>Italy</c:v>
                </c:pt>
                <c:pt idx="11">
                  <c:v>Mexico</c:v>
                </c:pt>
                <c:pt idx="12">
                  <c:v>Norway</c:v>
                </c:pt>
                <c:pt idx="13">
                  <c:v>Poland</c:v>
                </c:pt>
                <c:pt idx="14">
                  <c:v>Portugal</c:v>
                </c:pt>
                <c:pt idx="15">
                  <c:v>Spain</c:v>
                </c:pt>
                <c:pt idx="16">
                  <c:v>Sweden</c:v>
                </c:pt>
                <c:pt idx="17">
                  <c:v>Switzerland</c:v>
                </c:pt>
                <c:pt idx="18">
                  <c:v>UK</c:v>
                </c:pt>
                <c:pt idx="19">
                  <c:v>USA</c:v>
                </c:pt>
                <c:pt idx="20">
                  <c:v>Venezuela</c:v>
                </c:pt>
              </c:strCache>
            </c:strRef>
          </c:cat>
          <c:val>
            <c:numRef>
              <c:f>'Q2'!$K$5:$K$25</c:f>
              <c:numCache>
                <c:formatCode>General</c:formatCode>
                <c:ptCount val="21"/>
                <c:pt idx="0">
                  <c:v>20</c:v>
                </c:pt>
                <c:pt idx="1">
                  <c:v>580</c:v>
                </c:pt>
                <c:pt idx="2">
                  <c:v>145</c:v>
                </c:pt>
                <c:pt idx="3">
                  <c:v>315</c:v>
                </c:pt>
                <c:pt idx="4">
                  <c:v>207</c:v>
                </c:pt>
                <c:pt idx="5">
                  <c:v>15</c:v>
                </c:pt>
                <c:pt idx="6">
                  <c:v>100</c:v>
                </c:pt>
                <c:pt idx="7">
                  <c:v>322</c:v>
                </c:pt>
                <c:pt idx="8">
                  <c:v>800</c:v>
                </c:pt>
                <c:pt idx="9">
                  <c:v>52</c:v>
                </c:pt>
                <c:pt idx="10">
                  <c:v>108</c:v>
                </c:pt>
                <c:pt idx="11">
                  <c:v>50</c:v>
                </c:pt>
                <c:pt idx="14">
                  <c:v>84</c:v>
                </c:pt>
                <c:pt idx="15">
                  <c:v>108</c:v>
                </c:pt>
                <c:pt idx="16">
                  <c:v>140</c:v>
                </c:pt>
                <c:pt idx="17">
                  <c:v>220</c:v>
                </c:pt>
                <c:pt idx="18">
                  <c:v>322</c:v>
                </c:pt>
                <c:pt idx="19">
                  <c:v>730</c:v>
                </c:pt>
                <c:pt idx="20">
                  <c:v>244</c:v>
                </c:pt>
              </c:numCache>
            </c:numRef>
          </c:val>
          <c:extLst>
            <c:ext xmlns:c16="http://schemas.microsoft.com/office/drawing/2014/chart" uri="{C3380CC4-5D6E-409C-BE32-E72D297353CC}">
              <c16:uniqueId val="{00000004-C951-48F2-B6F9-01C8949C3F6D}"/>
            </c:ext>
          </c:extLst>
        </c:ser>
        <c:ser>
          <c:idx val="5"/>
          <c:order val="5"/>
          <c:tx>
            <c:strRef>
              <c:f>'Q2'!$L$3:$L$4</c:f>
              <c:strCache>
                <c:ptCount val="1"/>
                <c:pt idx="0">
                  <c:v>Meat/Poultry</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'Q2'!$F$5:$F$25</c:f>
              <c:strCache>
                <c:ptCount val="21"/>
                <c:pt idx="0">
                  <c:v>Argentina</c:v>
                </c:pt>
                <c:pt idx="1">
                  <c:v>Austria</c:v>
                </c:pt>
                <c:pt idx="2">
                  <c:v>Belgium</c:v>
                </c:pt>
                <c:pt idx="3">
                  <c:v>Brazil</c:v>
                </c:pt>
                <c:pt idx="4">
                  <c:v>Canada</c:v>
                </c:pt>
                <c:pt idx="5">
                  <c:v>Denmark</c:v>
                </c:pt>
                <c:pt idx="6">
                  <c:v>Finland</c:v>
                </c:pt>
                <c:pt idx="7">
                  <c:v>France</c:v>
                </c:pt>
                <c:pt idx="8">
                  <c:v>Germany</c:v>
                </c:pt>
                <c:pt idx="9">
                  <c:v>Ireland</c:v>
                </c:pt>
                <c:pt idx="10">
                  <c:v>Italy</c:v>
                </c:pt>
                <c:pt idx="11">
                  <c:v>Mexico</c:v>
                </c:pt>
                <c:pt idx="12">
                  <c:v>Norway</c:v>
                </c:pt>
                <c:pt idx="13">
                  <c:v>Poland</c:v>
                </c:pt>
                <c:pt idx="14">
                  <c:v>Portugal</c:v>
                </c:pt>
                <c:pt idx="15">
                  <c:v>Spain</c:v>
                </c:pt>
                <c:pt idx="16">
                  <c:v>Sweden</c:v>
                </c:pt>
                <c:pt idx="17">
                  <c:v>Switzerland</c:v>
                </c:pt>
                <c:pt idx="18">
                  <c:v>UK</c:v>
                </c:pt>
                <c:pt idx="19">
                  <c:v>USA</c:v>
                </c:pt>
                <c:pt idx="20">
                  <c:v>Venezuela</c:v>
                </c:pt>
              </c:strCache>
            </c:strRef>
          </c:cat>
          <c:val>
            <c:numRef>
              <c:f>'Q2'!$L$5:$L$25</c:f>
              <c:numCache>
                <c:formatCode>General</c:formatCode>
                <c:ptCount val="21"/>
                <c:pt idx="1">
                  <c:v>362</c:v>
                </c:pt>
                <c:pt idx="2">
                  <c:v>89</c:v>
                </c:pt>
                <c:pt idx="3">
                  <c:v>223</c:v>
                </c:pt>
                <c:pt idx="4">
                  <c:v>141</c:v>
                </c:pt>
                <c:pt idx="5">
                  <c:v>146</c:v>
                </c:pt>
                <c:pt idx="6">
                  <c:v>93</c:v>
                </c:pt>
                <c:pt idx="7">
                  <c:v>243</c:v>
                </c:pt>
                <c:pt idx="8">
                  <c:v>569</c:v>
                </c:pt>
                <c:pt idx="9">
                  <c:v>223</c:v>
                </c:pt>
                <c:pt idx="10">
                  <c:v>40</c:v>
                </c:pt>
                <c:pt idx="11">
                  <c:v>81</c:v>
                </c:pt>
                <c:pt idx="12">
                  <c:v>5</c:v>
                </c:pt>
                <c:pt idx="13">
                  <c:v>3</c:v>
                </c:pt>
                <c:pt idx="14">
                  <c:v>30</c:v>
                </c:pt>
                <c:pt idx="15">
                  <c:v>129</c:v>
                </c:pt>
                <c:pt idx="16">
                  <c:v>174</c:v>
                </c:pt>
                <c:pt idx="17">
                  <c:v>127</c:v>
                </c:pt>
                <c:pt idx="18">
                  <c:v>172</c:v>
                </c:pt>
                <c:pt idx="19">
                  <c:v>1157</c:v>
                </c:pt>
                <c:pt idx="20">
                  <c:v>192</c:v>
                </c:pt>
              </c:numCache>
            </c:numRef>
          </c:val>
          <c:extLst>
            <c:ext xmlns:c16="http://schemas.microsoft.com/office/drawing/2014/chart" uri="{C3380CC4-5D6E-409C-BE32-E72D297353CC}">
              <c16:uniqueId val="{00000005-C951-48F2-B6F9-01C8949C3F6D}"/>
            </c:ext>
          </c:extLst>
        </c:ser>
        <c:ser>
          <c:idx val="6"/>
          <c:order val="6"/>
          <c:tx>
            <c:strRef>
              <c:f>'Q2'!$M$3:$M$4</c:f>
              <c:strCache>
                <c:ptCount val="1"/>
                <c:pt idx="0">
                  <c:v>Produce</c:v>
                </c:pt>
              </c:strCache>
            </c:strRef>
          </c:tx>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'Q2'!$F$5:$F$25</c:f>
              <c:strCache>
                <c:ptCount val="21"/>
                <c:pt idx="0">
                  <c:v>Argentina</c:v>
                </c:pt>
                <c:pt idx="1">
                  <c:v>Austria</c:v>
                </c:pt>
                <c:pt idx="2">
                  <c:v>Belgium</c:v>
                </c:pt>
                <c:pt idx="3">
                  <c:v>Brazil</c:v>
                </c:pt>
                <c:pt idx="4">
                  <c:v>Canada</c:v>
                </c:pt>
                <c:pt idx="5">
                  <c:v>Denmark</c:v>
                </c:pt>
                <c:pt idx="6">
                  <c:v>Finland</c:v>
                </c:pt>
                <c:pt idx="7">
                  <c:v>France</c:v>
                </c:pt>
                <c:pt idx="8">
                  <c:v>Germany</c:v>
                </c:pt>
                <c:pt idx="9">
                  <c:v>Ireland</c:v>
                </c:pt>
                <c:pt idx="10">
                  <c:v>Italy</c:v>
                </c:pt>
                <c:pt idx="11">
                  <c:v>Mexico</c:v>
                </c:pt>
                <c:pt idx="12">
                  <c:v>Norway</c:v>
                </c:pt>
                <c:pt idx="13">
                  <c:v>Poland</c:v>
                </c:pt>
                <c:pt idx="14">
                  <c:v>Portugal</c:v>
                </c:pt>
                <c:pt idx="15">
                  <c:v>Spain</c:v>
                </c:pt>
                <c:pt idx="16">
                  <c:v>Sweden</c:v>
                </c:pt>
                <c:pt idx="17">
                  <c:v>Switzerland</c:v>
                </c:pt>
                <c:pt idx="18">
                  <c:v>UK</c:v>
                </c:pt>
                <c:pt idx="19">
                  <c:v>USA</c:v>
                </c:pt>
                <c:pt idx="20">
                  <c:v>Venezuela</c:v>
                </c:pt>
              </c:strCache>
            </c:strRef>
          </c:cat>
          <c:val>
            <c:numRef>
              <c:f>'Q2'!$M$5:$M$25</c:f>
              <c:numCache>
                <c:formatCode>General</c:formatCode>
                <c:ptCount val="21"/>
                <c:pt idx="0">
                  <c:v>33</c:v>
                </c:pt>
                <c:pt idx="1">
                  <c:v>388</c:v>
                </c:pt>
                <c:pt idx="2">
                  <c:v>98</c:v>
                </c:pt>
                <c:pt idx="3">
                  <c:v>133</c:v>
                </c:pt>
                <c:pt idx="4">
                  <c:v>74</c:v>
                </c:pt>
                <c:pt idx="5">
                  <c:v>100</c:v>
                </c:pt>
                <c:pt idx="6">
                  <c:v>73</c:v>
                </c:pt>
                <c:pt idx="7">
                  <c:v>259</c:v>
                </c:pt>
                <c:pt idx="8">
                  <c:v>488</c:v>
                </c:pt>
                <c:pt idx="9">
                  <c:v>121</c:v>
                </c:pt>
                <c:pt idx="10">
                  <c:v>67</c:v>
                </c:pt>
                <c:pt idx="11">
                  <c:v>67</c:v>
                </c:pt>
                <c:pt idx="12">
                  <c:v>18</c:v>
                </c:pt>
                <c:pt idx="13">
                  <c:v>22</c:v>
                </c:pt>
                <c:pt idx="14">
                  <c:v>18</c:v>
                </c:pt>
                <c:pt idx="15">
                  <c:v>40</c:v>
                </c:pt>
                <c:pt idx="16">
                  <c:v>214</c:v>
                </c:pt>
                <c:pt idx="17">
                  <c:v>77</c:v>
                </c:pt>
                <c:pt idx="18">
                  <c:v>229</c:v>
                </c:pt>
                <c:pt idx="19">
                  <c:v>321</c:v>
                </c:pt>
                <c:pt idx="20">
                  <c:v>150</c:v>
                </c:pt>
              </c:numCache>
            </c:numRef>
          </c:val>
          <c:extLst>
            <c:ext xmlns:c16="http://schemas.microsoft.com/office/drawing/2014/chart" uri="{C3380CC4-5D6E-409C-BE32-E72D297353CC}">
              <c16:uniqueId val="{00000006-C951-48F2-B6F9-01C8949C3F6D}"/>
            </c:ext>
          </c:extLst>
        </c:ser>
        <c:ser>
          <c:idx val="7"/>
          <c:order val="7"/>
          <c:tx>
            <c:strRef>
              <c:f>'Q2'!$N$3:$N$4</c:f>
              <c:strCache>
                <c:ptCount val="1"/>
                <c:pt idx="0">
                  <c:v>Seafood</c:v>
                </c:pt>
              </c:strCache>
            </c:strRef>
          </c:tx>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'Q2'!$F$5:$F$25</c:f>
              <c:strCache>
                <c:ptCount val="21"/>
                <c:pt idx="0">
                  <c:v>Argentina</c:v>
                </c:pt>
                <c:pt idx="1">
                  <c:v>Austria</c:v>
                </c:pt>
                <c:pt idx="2">
                  <c:v>Belgium</c:v>
                </c:pt>
                <c:pt idx="3">
                  <c:v>Brazil</c:v>
                </c:pt>
                <c:pt idx="4">
                  <c:v>Canada</c:v>
                </c:pt>
                <c:pt idx="5">
                  <c:v>Denmark</c:v>
                </c:pt>
                <c:pt idx="6">
                  <c:v>Finland</c:v>
                </c:pt>
                <c:pt idx="7">
                  <c:v>France</c:v>
                </c:pt>
                <c:pt idx="8">
                  <c:v>Germany</c:v>
                </c:pt>
                <c:pt idx="9">
                  <c:v>Ireland</c:v>
                </c:pt>
                <c:pt idx="10">
                  <c:v>Italy</c:v>
                </c:pt>
                <c:pt idx="11">
                  <c:v>Mexico</c:v>
                </c:pt>
                <c:pt idx="12">
                  <c:v>Norway</c:v>
                </c:pt>
                <c:pt idx="13">
                  <c:v>Poland</c:v>
                </c:pt>
                <c:pt idx="14">
                  <c:v>Portugal</c:v>
                </c:pt>
                <c:pt idx="15">
                  <c:v>Spain</c:v>
                </c:pt>
                <c:pt idx="16">
                  <c:v>Sweden</c:v>
                </c:pt>
                <c:pt idx="17">
                  <c:v>Switzerland</c:v>
                </c:pt>
                <c:pt idx="18">
                  <c:v>UK</c:v>
                </c:pt>
                <c:pt idx="19">
                  <c:v>USA</c:v>
                </c:pt>
                <c:pt idx="20">
                  <c:v>Venezuela</c:v>
                </c:pt>
              </c:strCache>
            </c:strRef>
          </c:cat>
          <c:val>
            <c:numRef>
              <c:f>'Q2'!$N$5:$N$25</c:f>
              <c:numCache>
                <c:formatCode>General</c:formatCode>
                <c:ptCount val="21"/>
                <c:pt idx="0">
                  <c:v>48</c:v>
                </c:pt>
                <c:pt idx="1">
                  <c:v>533</c:v>
                </c:pt>
                <c:pt idx="2">
                  <c:v>76</c:v>
                </c:pt>
                <c:pt idx="3">
                  <c:v>635</c:v>
                </c:pt>
                <c:pt idx="4">
                  <c:v>204</c:v>
                </c:pt>
                <c:pt idx="5">
                  <c:v>230</c:v>
                </c:pt>
                <c:pt idx="6">
                  <c:v>118</c:v>
                </c:pt>
                <c:pt idx="7">
                  <c:v>551</c:v>
                </c:pt>
                <c:pt idx="8">
                  <c:v>1399</c:v>
                </c:pt>
                <c:pt idx="9">
                  <c:v>430</c:v>
                </c:pt>
                <c:pt idx="10">
                  <c:v>106</c:v>
                </c:pt>
                <c:pt idx="11">
                  <c:v>102</c:v>
                </c:pt>
                <c:pt idx="12">
                  <c:v>28</c:v>
                </c:pt>
                <c:pt idx="13">
                  <c:v>15</c:v>
                </c:pt>
                <c:pt idx="14">
                  <c:v>24</c:v>
                </c:pt>
                <c:pt idx="15">
                  <c:v>110</c:v>
                </c:pt>
                <c:pt idx="16">
                  <c:v>439</c:v>
                </c:pt>
                <c:pt idx="17">
                  <c:v>207</c:v>
                </c:pt>
                <c:pt idx="18">
                  <c:v>310</c:v>
                </c:pt>
                <c:pt idx="19">
                  <c:v>1524</c:v>
                </c:pt>
                <c:pt idx="20">
                  <c:v>592</c:v>
                </c:pt>
              </c:numCache>
            </c:numRef>
          </c:val>
          <c:extLst>
            <c:ext xmlns:c16="http://schemas.microsoft.com/office/drawing/2014/chart" uri="{C3380CC4-5D6E-409C-BE32-E72D297353CC}">
              <c16:uniqueId val="{00000007-C951-48F2-B6F9-01C8949C3F6D}"/>
            </c:ext>
          </c:extLst>
        </c:ser>
        <c:dLbls>
          <c:showLegendKey val="0"/>
          <c:showVal val="0"/>
          <c:showCatName val="0"/>
          <c:showSerName val="0"/>
          <c:showPercent val="0"/>
          <c:showBubbleSize val="0"/>
        </c:dLbls>
        <c:gapWidth val="150"/>
        <c:overlap val="100"/>
        <c:axId val="1108037503"/>
        <c:axId val="728600639"/>
      </c:barChart>
      <c:catAx>
        <c:axId val="1108037503"/>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Country</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28600639"/>
        <c:crosses val="autoZero"/>
        <c:auto val="1"/>
        <c:lblAlgn val="ctr"/>
        <c:lblOffset val="100"/>
        <c:noMultiLvlLbl val="0"/>
      </c:catAx>
      <c:valAx>
        <c:axId val="728600639"/>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 Total</a:t>
                </a:r>
                <a:r>
                  <a:rPr lang="en-IN" baseline="0"/>
                  <a:t> orders</a:t>
                </a:r>
                <a:endParaRPr lang="en-IN"/>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10803750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cap="none" spc="50" normalizeH="0" baseline="0">
                <a:solidFill>
                  <a:schemeClr val="tx1">
                    <a:lumMod val="65000"/>
                    <a:lumOff val="35000"/>
                  </a:schemeClr>
                </a:solidFill>
                <a:latin typeface="+mj-lt"/>
                <a:ea typeface="+mj-ea"/>
                <a:cs typeface="+mj-cs"/>
              </a:defRPr>
            </a:pPr>
            <a:r>
              <a:rPr lang="en-IN"/>
              <a:t>Top 5 Customers order wise for Years</a:t>
            </a:r>
          </a:p>
        </c:rich>
      </c:tx>
      <c:overlay val="0"/>
      <c:spPr>
        <a:noFill/>
        <a:ln>
          <a:noFill/>
        </a:ln>
        <a:effectLst/>
      </c:spPr>
      <c:txPr>
        <a:bodyPr rot="0" spcFirstLastPara="1" vertOverflow="ellipsis" vert="horz" wrap="square" anchor="ctr" anchorCtr="1"/>
        <a:lstStyle/>
        <a:p>
          <a:pPr>
            <a:defRPr sz="1600" b="0" i="0" u="none" strike="noStrike" kern="1200" cap="none" spc="50" normalizeH="0" baseline="0">
              <a:solidFill>
                <a:schemeClr val="tx1">
                  <a:lumMod val="65000"/>
                  <a:lumOff val="35000"/>
                </a:schemeClr>
              </a:solidFill>
              <a:latin typeface="+mj-lt"/>
              <a:ea typeface="+mj-ea"/>
              <a:cs typeface="+mj-cs"/>
            </a:defRPr>
          </a:pPr>
          <a:endParaRPr lang="en-US"/>
        </a:p>
      </c:txPr>
    </c:title>
    <c:autoTitleDeleted val="0"/>
    <c:plotArea>
      <c:layout/>
      <c:barChart>
        <c:barDir val="col"/>
        <c:grouping val="clustered"/>
        <c:varyColors val="0"/>
        <c:ser>
          <c:idx val="0"/>
          <c:order val="0"/>
          <c:tx>
            <c:strRef>
              <c:f>Q6b!$M$7</c:f>
              <c:strCache>
                <c:ptCount val="1"/>
                <c:pt idx="0">
                  <c:v>1994</c:v>
                </c:pt>
              </c:strCache>
            </c:strRef>
          </c:tx>
          <c:spPr>
            <a:solidFill>
              <a:schemeClr val="accent1">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Q6b!$L$8:$L$12</c:f>
              <c:strCache>
                <c:ptCount val="5"/>
                <c:pt idx="0">
                  <c:v>Jose Pavarotti</c:v>
                </c:pt>
                <c:pt idx="1">
                  <c:v>Roland Mendel</c:v>
                </c:pt>
                <c:pt idx="2">
                  <c:v>Horst Kloss</c:v>
                </c:pt>
                <c:pt idx="3">
                  <c:v>Paula Wilson</c:v>
                </c:pt>
                <c:pt idx="4">
                  <c:v>Patricia McKenna</c:v>
                </c:pt>
              </c:strCache>
            </c:strRef>
          </c:cat>
          <c:val>
            <c:numRef>
              <c:f>Q6b!$M$8:$M$12</c:f>
              <c:numCache>
                <c:formatCode>General</c:formatCode>
                <c:ptCount val="5"/>
                <c:pt idx="0">
                  <c:v>5</c:v>
                </c:pt>
                <c:pt idx="1">
                  <c:v>15</c:v>
                </c:pt>
                <c:pt idx="2">
                  <c:v>16</c:v>
                </c:pt>
                <c:pt idx="3">
                  <c:v>18</c:v>
                </c:pt>
                <c:pt idx="4">
                  <c:v>13</c:v>
                </c:pt>
              </c:numCache>
            </c:numRef>
          </c:val>
          <c:extLst>
            <c:ext xmlns:c16="http://schemas.microsoft.com/office/drawing/2014/chart" uri="{C3380CC4-5D6E-409C-BE32-E72D297353CC}">
              <c16:uniqueId val="{00000000-B20C-4C69-BB25-468DA8EB00F8}"/>
            </c:ext>
          </c:extLst>
        </c:ser>
        <c:ser>
          <c:idx val="1"/>
          <c:order val="1"/>
          <c:tx>
            <c:strRef>
              <c:f>Q6b!$N$7</c:f>
              <c:strCache>
                <c:ptCount val="1"/>
                <c:pt idx="0">
                  <c:v>1995</c:v>
                </c:pt>
              </c:strCache>
            </c:strRef>
          </c:tx>
          <c:spPr>
            <a:solidFill>
              <a:schemeClr val="accent2">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Q6b!$L$8:$L$12</c:f>
              <c:strCache>
                <c:ptCount val="5"/>
                <c:pt idx="0">
                  <c:v>Jose Pavarotti</c:v>
                </c:pt>
                <c:pt idx="1">
                  <c:v>Roland Mendel</c:v>
                </c:pt>
                <c:pt idx="2">
                  <c:v>Horst Kloss</c:v>
                </c:pt>
                <c:pt idx="3">
                  <c:v>Paula Wilson</c:v>
                </c:pt>
                <c:pt idx="4">
                  <c:v>Patricia McKenna</c:v>
                </c:pt>
              </c:strCache>
            </c:strRef>
          </c:cat>
          <c:val>
            <c:numRef>
              <c:f>Q6b!$N$8:$N$12</c:f>
              <c:numCache>
                <c:formatCode>General</c:formatCode>
                <c:ptCount val="5"/>
                <c:pt idx="0">
                  <c:v>71</c:v>
                </c:pt>
                <c:pt idx="1">
                  <c:v>41</c:v>
                </c:pt>
                <c:pt idx="2">
                  <c:v>41</c:v>
                </c:pt>
                <c:pt idx="3">
                  <c:v>15</c:v>
                </c:pt>
                <c:pt idx="4">
                  <c:v>32</c:v>
                </c:pt>
              </c:numCache>
            </c:numRef>
          </c:val>
          <c:extLst>
            <c:ext xmlns:c16="http://schemas.microsoft.com/office/drawing/2014/chart" uri="{C3380CC4-5D6E-409C-BE32-E72D297353CC}">
              <c16:uniqueId val="{00000001-B20C-4C69-BB25-468DA8EB00F8}"/>
            </c:ext>
          </c:extLst>
        </c:ser>
        <c:ser>
          <c:idx val="2"/>
          <c:order val="2"/>
          <c:tx>
            <c:strRef>
              <c:f>Q6b!$O$7</c:f>
              <c:strCache>
                <c:ptCount val="1"/>
                <c:pt idx="0">
                  <c:v>1996</c:v>
                </c:pt>
              </c:strCache>
            </c:strRef>
          </c:tx>
          <c:spPr>
            <a:solidFill>
              <a:schemeClr val="accent3">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Q6b!$L$8:$L$12</c:f>
              <c:strCache>
                <c:ptCount val="5"/>
                <c:pt idx="0">
                  <c:v>Jose Pavarotti</c:v>
                </c:pt>
                <c:pt idx="1">
                  <c:v>Roland Mendel</c:v>
                </c:pt>
                <c:pt idx="2">
                  <c:v>Horst Kloss</c:v>
                </c:pt>
                <c:pt idx="3">
                  <c:v>Paula Wilson</c:v>
                </c:pt>
                <c:pt idx="4">
                  <c:v>Patricia McKenna</c:v>
                </c:pt>
              </c:strCache>
            </c:strRef>
          </c:cat>
          <c:val>
            <c:numRef>
              <c:f>Q6b!$O$8:$O$12</c:f>
              <c:numCache>
                <c:formatCode>General</c:formatCode>
                <c:ptCount val="5"/>
                <c:pt idx="0">
                  <c:v>40</c:v>
                </c:pt>
                <c:pt idx="1">
                  <c:v>46</c:v>
                </c:pt>
                <c:pt idx="2">
                  <c:v>29</c:v>
                </c:pt>
                <c:pt idx="3">
                  <c:v>38</c:v>
                </c:pt>
                <c:pt idx="4">
                  <c:v>10</c:v>
                </c:pt>
              </c:numCache>
            </c:numRef>
          </c:val>
          <c:extLst>
            <c:ext xmlns:c16="http://schemas.microsoft.com/office/drawing/2014/chart" uri="{C3380CC4-5D6E-409C-BE32-E72D297353CC}">
              <c16:uniqueId val="{00000002-B20C-4C69-BB25-468DA8EB00F8}"/>
            </c:ext>
          </c:extLst>
        </c:ser>
        <c:dLbls>
          <c:dLblPos val="inEnd"/>
          <c:showLegendKey val="0"/>
          <c:showVal val="1"/>
          <c:showCatName val="0"/>
          <c:showSerName val="0"/>
          <c:showPercent val="0"/>
          <c:showBubbleSize val="0"/>
        </c:dLbls>
        <c:gapWidth val="80"/>
        <c:overlap val="25"/>
        <c:axId val="1452241232"/>
        <c:axId val="1449382688"/>
      </c:barChart>
      <c:catAx>
        <c:axId val="1452241232"/>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cap="none" spc="20" normalizeH="0" baseline="0">
                <a:solidFill>
                  <a:schemeClr val="tx1">
                    <a:lumMod val="65000"/>
                    <a:lumOff val="35000"/>
                  </a:schemeClr>
                </a:solidFill>
                <a:latin typeface="+mn-lt"/>
                <a:ea typeface="+mn-ea"/>
                <a:cs typeface="+mn-cs"/>
              </a:defRPr>
            </a:pPr>
            <a:endParaRPr lang="en-US"/>
          </a:p>
        </c:txPr>
        <c:crossAx val="1449382688"/>
        <c:crosses val="autoZero"/>
        <c:auto val="1"/>
        <c:lblAlgn val="ctr"/>
        <c:lblOffset val="100"/>
        <c:noMultiLvlLbl val="0"/>
      </c:catAx>
      <c:valAx>
        <c:axId val="1449382688"/>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tx1">
                    <a:lumMod val="65000"/>
                    <a:lumOff val="35000"/>
                  </a:schemeClr>
                </a:solidFill>
                <a:latin typeface="+mn-lt"/>
                <a:ea typeface="+mn-ea"/>
                <a:cs typeface="+mn-cs"/>
              </a:defRPr>
            </a:pPr>
            <a:endParaRPr lang="en-US"/>
          </a:p>
        </c:txPr>
        <c:crossAx val="14522412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IN"/>
              <a:t>Distribution</a:t>
            </a:r>
            <a:r>
              <a:rPr lang="en-IN" baseline="0"/>
              <a:t> of Employees over Categories</a:t>
            </a:r>
            <a:endParaRPr lang="en-IN"/>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xVal>
            <c:numRef>
              <c:f>'Q7'!$A$3:$A$74</c:f>
              <c:numCache>
                <c:formatCode>General</c:formatCode>
                <c:ptCount val="72"/>
                <c:pt idx="0">
                  <c:v>5</c:v>
                </c:pt>
                <c:pt idx="1">
                  <c:v>5</c:v>
                </c:pt>
                <c:pt idx="2">
                  <c:v>6</c:v>
                </c:pt>
                <c:pt idx="3">
                  <c:v>4</c:v>
                </c:pt>
                <c:pt idx="4">
                  <c:v>4</c:v>
                </c:pt>
                <c:pt idx="5">
                  <c:v>4</c:v>
                </c:pt>
                <c:pt idx="6">
                  <c:v>3</c:v>
                </c:pt>
                <c:pt idx="7">
                  <c:v>3</c:v>
                </c:pt>
                <c:pt idx="8">
                  <c:v>4</c:v>
                </c:pt>
                <c:pt idx="9">
                  <c:v>4</c:v>
                </c:pt>
                <c:pt idx="10">
                  <c:v>3</c:v>
                </c:pt>
                <c:pt idx="11">
                  <c:v>3</c:v>
                </c:pt>
                <c:pt idx="12">
                  <c:v>3</c:v>
                </c:pt>
                <c:pt idx="13">
                  <c:v>5</c:v>
                </c:pt>
                <c:pt idx="14">
                  <c:v>5</c:v>
                </c:pt>
                <c:pt idx="15">
                  <c:v>5</c:v>
                </c:pt>
                <c:pt idx="16">
                  <c:v>9</c:v>
                </c:pt>
                <c:pt idx="17">
                  <c:v>9</c:v>
                </c:pt>
                <c:pt idx="18">
                  <c:v>9</c:v>
                </c:pt>
                <c:pt idx="19">
                  <c:v>9</c:v>
                </c:pt>
                <c:pt idx="20">
                  <c:v>3</c:v>
                </c:pt>
                <c:pt idx="21">
                  <c:v>4</c:v>
                </c:pt>
                <c:pt idx="22">
                  <c:v>1</c:v>
                </c:pt>
                <c:pt idx="23">
                  <c:v>1</c:v>
                </c:pt>
                <c:pt idx="24">
                  <c:v>1</c:v>
                </c:pt>
                <c:pt idx="25">
                  <c:v>4</c:v>
                </c:pt>
                <c:pt idx="26">
                  <c:v>8</c:v>
                </c:pt>
                <c:pt idx="27">
                  <c:v>8</c:v>
                </c:pt>
                <c:pt idx="28">
                  <c:v>8</c:v>
                </c:pt>
                <c:pt idx="29">
                  <c:v>9</c:v>
                </c:pt>
                <c:pt idx="30">
                  <c:v>6</c:v>
                </c:pt>
                <c:pt idx="31">
                  <c:v>6</c:v>
                </c:pt>
                <c:pt idx="32">
                  <c:v>2</c:v>
                </c:pt>
                <c:pt idx="33">
                  <c:v>2</c:v>
                </c:pt>
                <c:pt idx="34">
                  <c:v>8</c:v>
                </c:pt>
                <c:pt idx="35">
                  <c:v>8</c:v>
                </c:pt>
                <c:pt idx="36">
                  <c:v>1</c:v>
                </c:pt>
                <c:pt idx="37">
                  <c:v>6</c:v>
                </c:pt>
                <c:pt idx="38">
                  <c:v>6</c:v>
                </c:pt>
                <c:pt idx="39">
                  <c:v>3</c:v>
                </c:pt>
                <c:pt idx="40">
                  <c:v>8</c:v>
                </c:pt>
                <c:pt idx="41">
                  <c:v>2</c:v>
                </c:pt>
                <c:pt idx="42">
                  <c:v>2</c:v>
                </c:pt>
                <c:pt idx="43">
                  <c:v>1</c:v>
                </c:pt>
                <c:pt idx="44">
                  <c:v>8</c:v>
                </c:pt>
                <c:pt idx="45">
                  <c:v>8</c:v>
                </c:pt>
                <c:pt idx="46">
                  <c:v>4</c:v>
                </c:pt>
                <c:pt idx="47">
                  <c:v>7</c:v>
                </c:pt>
                <c:pt idx="48">
                  <c:v>7</c:v>
                </c:pt>
                <c:pt idx="49">
                  <c:v>6</c:v>
                </c:pt>
                <c:pt idx="50">
                  <c:v>1</c:v>
                </c:pt>
                <c:pt idx="51">
                  <c:v>2</c:v>
                </c:pt>
                <c:pt idx="52">
                  <c:v>2</c:v>
                </c:pt>
                <c:pt idx="53">
                  <c:v>7</c:v>
                </c:pt>
                <c:pt idx="54">
                  <c:v>7</c:v>
                </c:pt>
                <c:pt idx="55">
                  <c:v>7</c:v>
                </c:pt>
                <c:pt idx="56">
                  <c:v>7</c:v>
                </c:pt>
                <c:pt idx="57">
                  <c:v>1</c:v>
                </c:pt>
                <c:pt idx="58">
                  <c:v>2</c:v>
                </c:pt>
                <c:pt idx="59">
                  <c:v>7</c:v>
                </c:pt>
                <c:pt idx="60">
                  <c:v>7</c:v>
                </c:pt>
                <c:pt idx="61">
                  <c:v>9</c:v>
                </c:pt>
                <c:pt idx="62">
                  <c:v>1</c:v>
                </c:pt>
                <c:pt idx="63">
                  <c:v>2</c:v>
                </c:pt>
                <c:pt idx="64">
                  <c:v>9</c:v>
                </c:pt>
                <c:pt idx="65">
                  <c:v>5</c:v>
                </c:pt>
                <c:pt idx="66">
                  <c:v>6</c:v>
                </c:pt>
                <c:pt idx="67">
                  <c:v>6</c:v>
                </c:pt>
                <c:pt idx="68">
                  <c:v>5</c:v>
                </c:pt>
                <c:pt idx="69">
                  <c:v>3</c:v>
                </c:pt>
                <c:pt idx="70">
                  <c:v>9</c:v>
                </c:pt>
                <c:pt idx="71">
                  <c:v>5</c:v>
                </c:pt>
              </c:numCache>
            </c:numRef>
          </c:xVal>
          <c:yVal>
            <c:numRef>
              <c:f>'Q7'!$B$3:$B$74</c:f>
              <c:numCache>
                <c:formatCode>General</c:formatCode>
                <c:ptCount val="72"/>
                <c:pt idx="0">
                  <c:v>4</c:v>
                </c:pt>
                <c:pt idx="1">
                  <c:v>5</c:v>
                </c:pt>
                <c:pt idx="2">
                  <c:v>7</c:v>
                </c:pt>
                <c:pt idx="3">
                  <c:v>2</c:v>
                </c:pt>
                <c:pt idx="4">
                  <c:v>7</c:v>
                </c:pt>
                <c:pt idx="5">
                  <c:v>8</c:v>
                </c:pt>
                <c:pt idx="6">
                  <c:v>2</c:v>
                </c:pt>
                <c:pt idx="7">
                  <c:v>5</c:v>
                </c:pt>
                <c:pt idx="8">
                  <c:v>4</c:v>
                </c:pt>
                <c:pt idx="9">
                  <c:v>3</c:v>
                </c:pt>
                <c:pt idx="10">
                  <c:v>3</c:v>
                </c:pt>
                <c:pt idx="11">
                  <c:v>1</c:v>
                </c:pt>
                <c:pt idx="12">
                  <c:v>4</c:v>
                </c:pt>
                <c:pt idx="13">
                  <c:v>7</c:v>
                </c:pt>
                <c:pt idx="14">
                  <c:v>6</c:v>
                </c:pt>
                <c:pt idx="15">
                  <c:v>1</c:v>
                </c:pt>
                <c:pt idx="16">
                  <c:v>4</c:v>
                </c:pt>
                <c:pt idx="17">
                  <c:v>8</c:v>
                </c:pt>
                <c:pt idx="18">
                  <c:v>3</c:v>
                </c:pt>
                <c:pt idx="19">
                  <c:v>1</c:v>
                </c:pt>
                <c:pt idx="20">
                  <c:v>6</c:v>
                </c:pt>
                <c:pt idx="21">
                  <c:v>1</c:v>
                </c:pt>
                <c:pt idx="22">
                  <c:v>4</c:v>
                </c:pt>
                <c:pt idx="23">
                  <c:v>2</c:v>
                </c:pt>
                <c:pt idx="24">
                  <c:v>1</c:v>
                </c:pt>
                <c:pt idx="25">
                  <c:v>5</c:v>
                </c:pt>
                <c:pt idx="26">
                  <c:v>5</c:v>
                </c:pt>
                <c:pt idx="27">
                  <c:v>7</c:v>
                </c:pt>
                <c:pt idx="28">
                  <c:v>2</c:v>
                </c:pt>
                <c:pt idx="29">
                  <c:v>7</c:v>
                </c:pt>
                <c:pt idx="30">
                  <c:v>8</c:v>
                </c:pt>
                <c:pt idx="31">
                  <c:v>1</c:v>
                </c:pt>
                <c:pt idx="32">
                  <c:v>1</c:v>
                </c:pt>
                <c:pt idx="33">
                  <c:v>6</c:v>
                </c:pt>
                <c:pt idx="34">
                  <c:v>4</c:v>
                </c:pt>
                <c:pt idx="35">
                  <c:v>6</c:v>
                </c:pt>
                <c:pt idx="36">
                  <c:v>8</c:v>
                </c:pt>
                <c:pt idx="37">
                  <c:v>4</c:v>
                </c:pt>
                <c:pt idx="38">
                  <c:v>3</c:v>
                </c:pt>
                <c:pt idx="39">
                  <c:v>8</c:v>
                </c:pt>
                <c:pt idx="40">
                  <c:v>8</c:v>
                </c:pt>
                <c:pt idx="41">
                  <c:v>3</c:v>
                </c:pt>
                <c:pt idx="42">
                  <c:v>7</c:v>
                </c:pt>
                <c:pt idx="43">
                  <c:v>6</c:v>
                </c:pt>
                <c:pt idx="44">
                  <c:v>3</c:v>
                </c:pt>
                <c:pt idx="45">
                  <c:v>1</c:v>
                </c:pt>
                <c:pt idx="46">
                  <c:v>6</c:v>
                </c:pt>
                <c:pt idx="47">
                  <c:v>5</c:v>
                </c:pt>
                <c:pt idx="48">
                  <c:v>2</c:v>
                </c:pt>
                <c:pt idx="49">
                  <c:v>2</c:v>
                </c:pt>
                <c:pt idx="50">
                  <c:v>3</c:v>
                </c:pt>
                <c:pt idx="51">
                  <c:v>5</c:v>
                </c:pt>
                <c:pt idx="52">
                  <c:v>2</c:v>
                </c:pt>
                <c:pt idx="53">
                  <c:v>3</c:v>
                </c:pt>
                <c:pt idx="54">
                  <c:v>8</c:v>
                </c:pt>
                <c:pt idx="55">
                  <c:v>1</c:v>
                </c:pt>
                <c:pt idx="56">
                  <c:v>4</c:v>
                </c:pt>
                <c:pt idx="57">
                  <c:v>5</c:v>
                </c:pt>
                <c:pt idx="58">
                  <c:v>8</c:v>
                </c:pt>
                <c:pt idx="59">
                  <c:v>7</c:v>
                </c:pt>
                <c:pt idx="60">
                  <c:v>6</c:v>
                </c:pt>
                <c:pt idx="61">
                  <c:v>2</c:v>
                </c:pt>
                <c:pt idx="62">
                  <c:v>7</c:v>
                </c:pt>
                <c:pt idx="63">
                  <c:v>4</c:v>
                </c:pt>
                <c:pt idx="64">
                  <c:v>6</c:v>
                </c:pt>
                <c:pt idx="65">
                  <c:v>3</c:v>
                </c:pt>
                <c:pt idx="66">
                  <c:v>5</c:v>
                </c:pt>
                <c:pt idx="67">
                  <c:v>6</c:v>
                </c:pt>
                <c:pt idx="68">
                  <c:v>8</c:v>
                </c:pt>
                <c:pt idx="69">
                  <c:v>7</c:v>
                </c:pt>
                <c:pt idx="70">
                  <c:v>5</c:v>
                </c:pt>
                <c:pt idx="71">
                  <c:v>2</c:v>
                </c:pt>
              </c:numCache>
            </c:numRef>
          </c:yVal>
          <c:smooth val="0"/>
          <c:extLst>
            <c:ext xmlns:c16="http://schemas.microsoft.com/office/drawing/2014/chart" uri="{C3380CC4-5D6E-409C-BE32-E72D297353CC}">
              <c16:uniqueId val="{00000000-7FBC-4F88-99B1-3BC8448CA523}"/>
            </c:ext>
          </c:extLst>
        </c:ser>
        <c:dLbls>
          <c:showLegendKey val="0"/>
          <c:showVal val="0"/>
          <c:showCatName val="0"/>
          <c:showSerName val="0"/>
          <c:showPercent val="0"/>
          <c:showBubbleSize val="0"/>
        </c:dLbls>
        <c:axId val="417881647"/>
        <c:axId val="580191967"/>
      </c:scatterChart>
      <c:valAx>
        <c:axId val="417881647"/>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IN"/>
                  <a:t>Employee</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580191967"/>
        <c:crosses val="autoZero"/>
        <c:crossBetween val="midCat"/>
      </c:valAx>
      <c:valAx>
        <c:axId val="580191967"/>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IN"/>
                  <a:t>Categories</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417881647"/>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IN"/>
              <a:t>Distribution of Employees over Orders</a:t>
            </a:r>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xVal>
            <c:numRef>
              <c:f>'Q7'!$A$3:$A$74</c:f>
              <c:numCache>
                <c:formatCode>General</c:formatCode>
                <c:ptCount val="72"/>
                <c:pt idx="0">
                  <c:v>5</c:v>
                </c:pt>
                <c:pt idx="1">
                  <c:v>5</c:v>
                </c:pt>
                <c:pt idx="2">
                  <c:v>6</c:v>
                </c:pt>
                <c:pt idx="3">
                  <c:v>4</c:v>
                </c:pt>
                <c:pt idx="4">
                  <c:v>4</c:v>
                </c:pt>
                <c:pt idx="5">
                  <c:v>4</c:v>
                </c:pt>
                <c:pt idx="6">
                  <c:v>3</c:v>
                </c:pt>
                <c:pt idx="7">
                  <c:v>3</c:v>
                </c:pt>
                <c:pt idx="8">
                  <c:v>4</c:v>
                </c:pt>
                <c:pt idx="9">
                  <c:v>4</c:v>
                </c:pt>
                <c:pt idx="10">
                  <c:v>3</c:v>
                </c:pt>
                <c:pt idx="11">
                  <c:v>3</c:v>
                </c:pt>
                <c:pt idx="12">
                  <c:v>3</c:v>
                </c:pt>
                <c:pt idx="13">
                  <c:v>5</c:v>
                </c:pt>
                <c:pt idx="14">
                  <c:v>5</c:v>
                </c:pt>
                <c:pt idx="15">
                  <c:v>5</c:v>
                </c:pt>
                <c:pt idx="16">
                  <c:v>9</c:v>
                </c:pt>
                <c:pt idx="17">
                  <c:v>9</c:v>
                </c:pt>
                <c:pt idx="18">
                  <c:v>9</c:v>
                </c:pt>
                <c:pt idx="19">
                  <c:v>9</c:v>
                </c:pt>
                <c:pt idx="20">
                  <c:v>3</c:v>
                </c:pt>
                <c:pt idx="21">
                  <c:v>4</c:v>
                </c:pt>
                <c:pt idx="22">
                  <c:v>1</c:v>
                </c:pt>
                <c:pt idx="23">
                  <c:v>1</c:v>
                </c:pt>
                <c:pt idx="24">
                  <c:v>1</c:v>
                </c:pt>
                <c:pt idx="25">
                  <c:v>4</c:v>
                </c:pt>
                <c:pt idx="26">
                  <c:v>8</c:v>
                </c:pt>
                <c:pt idx="27">
                  <c:v>8</c:v>
                </c:pt>
                <c:pt idx="28">
                  <c:v>8</c:v>
                </c:pt>
                <c:pt idx="29">
                  <c:v>9</c:v>
                </c:pt>
                <c:pt idx="30">
                  <c:v>6</c:v>
                </c:pt>
                <c:pt idx="31">
                  <c:v>6</c:v>
                </c:pt>
                <c:pt idx="32">
                  <c:v>2</c:v>
                </c:pt>
                <c:pt idx="33">
                  <c:v>2</c:v>
                </c:pt>
                <c:pt idx="34">
                  <c:v>8</c:v>
                </c:pt>
                <c:pt idx="35">
                  <c:v>8</c:v>
                </c:pt>
                <c:pt idx="36">
                  <c:v>1</c:v>
                </c:pt>
                <c:pt idx="37">
                  <c:v>6</c:v>
                </c:pt>
                <c:pt idx="38">
                  <c:v>6</c:v>
                </c:pt>
                <c:pt idx="39">
                  <c:v>3</c:v>
                </c:pt>
                <c:pt idx="40">
                  <c:v>8</c:v>
                </c:pt>
                <c:pt idx="41">
                  <c:v>2</c:v>
                </c:pt>
                <c:pt idx="42">
                  <c:v>2</c:v>
                </c:pt>
                <c:pt idx="43">
                  <c:v>1</c:v>
                </c:pt>
                <c:pt idx="44">
                  <c:v>8</c:v>
                </c:pt>
                <c:pt idx="45">
                  <c:v>8</c:v>
                </c:pt>
                <c:pt idx="46">
                  <c:v>4</c:v>
                </c:pt>
                <c:pt idx="47">
                  <c:v>7</c:v>
                </c:pt>
                <c:pt idx="48">
                  <c:v>7</c:v>
                </c:pt>
                <c:pt idx="49">
                  <c:v>6</c:v>
                </c:pt>
                <c:pt idx="50">
                  <c:v>1</c:v>
                </c:pt>
                <c:pt idx="51">
                  <c:v>2</c:v>
                </c:pt>
                <c:pt idx="52">
                  <c:v>2</c:v>
                </c:pt>
                <c:pt idx="53">
                  <c:v>7</c:v>
                </c:pt>
                <c:pt idx="54">
                  <c:v>7</c:v>
                </c:pt>
                <c:pt idx="55">
                  <c:v>7</c:v>
                </c:pt>
                <c:pt idx="56">
                  <c:v>7</c:v>
                </c:pt>
                <c:pt idx="57">
                  <c:v>1</c:v>
                </c:pt>
                <c:pt idx="58">
                  <c:v>2</c:v>
                </c:pt>
                <c:pt idx="59">
                  <c:v>7</c:v>
                </c:pt>
                <c:pt idx="60">
                  <c:v>7</c:v>
                </c:pt>
                <c:pt idx="61">
                  <c:v>9</c:v>
                </c:pt>
                <c:pt idx="62">
                  <c:v>1</c:v>
                </c:pt>
                <c:pt idx="63">
                  <c:v>2</c:v>
                </c:pt>
                <c:pt idx="64">
                  <c:v>9</c:v>
                </c:pt>
                <c:pt idx="65">
                  <c:v>5</c:v>
                </c:pt>
                <c:pt idx="66">
                  <c:v>6</c:v>
                </c:pt>
                <c:pt idx="67">
                  <c:v>6</c:v>
                </c:pt>
                <c:pt idx="68">
                  <c:v>5</c:v>
                </c:pt>
                <c:pt idx="69">
                  <c:v>3</c:v>
                </c:pt>
                <c:pt idx="70">
                  <c:v>9</c:v>
                </c:pt>
                <c:pt idx="71">
                  <c:v>5</c:v>
                </c:pt>
              </c:numCache>
            </c:numRef>
          </c:xVal>
          <c:yVal>
            <c:numRef>
              <c:f>'Q7'!$C$3:$C$74</c:f>
              <c:numCache>
                <c:formatCode>General</c:formatCode>
                <c:ptCount val="72"/>
                <c:pt idx="0">
                  <c:v>31</c:v>
                </c:pt>
                <c:pt idx="1">
                  <c:v>9</c:v>
                </c:pt>
                <c:pt idx="2">
                  <c:v>19</c:v>
                </c:pt>
                <c:pt idx="3">
                  <c:v>45</c:v>
                </c:pt>
                <c:pt idx="4">
                  <c:v>25</c:v>
                </c:pt>
                <c:pt idx="5">
                  <c:v>69</c:v>
                </c:pt>
                <c:pt idx="6">
                  <c:v>28</c:v>
                </c:pt>
                <c:pt idx="7">
                  <c:v>37</c:v>
                </c:pt>
                <c:pt idx="8">
                  <c:v>54</c:v>
                </c:pt>
                <c:pt idx="9">
                  <c:v>71</c:v>
                </c:pt>
                <c:pt idx="10">
                  <c:v>52</c:v>
                </c:pt>
                <c:pt idx="11">
                  <c:v>63</c:v>
                </c:pt>
                <c:pt idx="12">
                  <c:v>51</c:v>
                </c:pt>
                <c:pt idx="13">
                  <c:v>10</c:v>
                </c:pt>
                <c:pt idx="14">
                  <c:v>11</c:v>
                </c:pt>
                <c:pt idx="15">
                  <c:v>21</c:v>
                </c:pt>
                <c:pt idx="16">
                  <c:v>25</c:v>
                </c:pt>
                <c:pt idx="17">
                  <c:v>19</c:v>
                </c:pt>
                <c:pt idx="18">
                  <c:v>13</c:v>
                </c:pt>
                <c:pt idx="19">
                  <c:v>24</c:v>
                </c:pt>
                <c:pt idx="20">
                  <c:v>21</c:v>
                </c:pt>
                <c:pt idx="21">
                  <c:v>75</c:v>
                </c:pt>
                <c:pt idx="22">
                  <c:v>65</c:v>
                </c:pt>
                <c:pt idx="23">
                  <c:v>31</c:v>
                </c:pt>
                <c:pt idx="24">
                  <c:v>60</c:v>
                </c:pt>
                <c:pt idx="25">
                  <c:v>46</c:v>
                </c:pt>
                <c:pt idx="26">
                  <c:v>26</c:v>
                </c:pt>
                <c:pt idx="27">
                  <c:v>16</c:v>
                </c:pt>
                <c:pt idx="28">
                  <c:v>30</c:v>
                </c:pt>
                <c:pt idx="29">
                  <c:v>2</c:v>
                </c:pt>
                <c:pt idx="30">
                  <c:v>21</c:v>
                </c:pt>
                <c:pt idx="31">
                  <c:v>29</c:v>
                </c:pt>
                <c:pt idx="32">
                  <c:v>45</c:v>
                </c:pt>
                <c:pt idx="33">
                  <c:v>26</c:v>
                </c:pt>
                <c:pt idx="34">
                  <c:v>34</c:v>
                </c:pt>
                <c:pt idx="35">
                  <c:v>24</c:v>
                </c:pt>
                <c:pt idx="36">
                  <c:v>59</c:v>
                </c:pt>
                <c:pt idx="37">
                  <c:v>39</c:v>
                </c:pt>
                <c:pt idx="38">
                  <c:v>23</c:v>
                </c:pt>
                <c:pt idx="39">
                  <c:v>54</c:v>
                </c:pt>
                <c:pt idx="40">
                  <c:v>37</c:v>
                </c:pt>
                <c:pt idx="41">
                  <c:v>35</c:v>
                </c:pt>
                <c:pt idx="42">
                  <c:v>12</c:v>
                </c:pt>
                <c:pt idx="43">
                  <c:v>25</c:v>
                </c:pt>
                <c:pt idx="44">
                  <c:v>42</c:v>
                </c:pt>
                <c:pt idx="45">
                  <c:v>51</c:v>
                </c:pt>
                <c:pt idx="46">
                  <c:v>35</c:v>
                </c:pt>
                <c:pt idx="47">
                  <c:v>15</c:v>
                </c:pt>
                <c:pt idx="48">
                  <c:v>20</c:v>
                </c:pt>
                <c:pt idx="49">
                  <c:v>15</c:v>
                </c:pt>
                <c:pt idx="50">
                  <c:v>56</c:v>
                </c:pt>
                <c:pt idx="51">
                  <c:v>27</c:v>
                </c:pt>
                <c:pt idx="52">
                  <c:v>24</c:v>
                </c:pt>
                <c:pt idx="53">
                  <c:v>27</c:v>
                </c:pt>
                <c:pt idx="54">
                  <c:v>23</c:v>
                </c:pt>
                <c:pt idx="55">
                  <c:v>36</c:v>
                </c:pt>
                <c:pt idx="56">
                  <c:v>31</c:v>
                </c:pt>
                <c:pt idx="57">
                  <c:v>21</c:v>
                </c:pt>
                <c:pt idx="58">
                  <c:v>36</c:v>
                </c:pt>
                <c:pt idx="59">
                  <c:v>9</c:v>
                </c:pt>
                <c:pt idx="60">
                  <c:v>15</c:v>
                </c:pt>
                <c:pt idx="61">
                  <c:v>15</c:v>
                </c:pt>
                <c:pt idx="62">
                  <c:v>28</c:v>
                </c:pt>
                <c:pt idx="63">
                  <c:v>36</c:v>
                </c:pt>
                <c:pt idx="64">
                  <c:v>6</c:v>
                </c:pt>
                <c:pt idx="65">
                  <c:v>15</c:v>
                </c:pt>
                <c:pt idx="66">
                  <c:v>12</c:v>
                </c:pt>
                <c:pt idx="67">
                  <c:v>10</c:v>
                </c:pt>
                <c:pt idx="68">
                  <c:v>12</c:v>
                </c:pt>
                <c:pt idx="69">
                  <c:v>15</c:v>
                </c:pt>
                <c:pt idx="70">
                  <c:v>3</c:v>
                </c:pt>
                <c:pt idx="71">
                  <c:v>8</c:v>
                </c:pt>
              </c:numCache>
            </c:numRef>
          </c:yVal>
          <c:smooth val="0"/>
          <c:extLst>
            <c:ext xmlns:c16="http://schemas.microsoft.com/office/drawing/2014/chart" uri="{C3380CC4-5D6E-409C-BE32-E72D297353CC}">
              <c16:uniqueId val="{00000000-961F-4A9F-B5DD-268D5D561E6A}"/>
            </c:ext>
          </c:extLst>
        </c:ser>
        <c:dLbls>
          <c:showLegendKey val="0"/>
          <c:showVal val="0"/>
          <c:showCatName val="0"/>
          <c:showSerName val="0"/>
          <c:showPercent val="0"/>
          <c:showBubbleSize val="0"/>
        </c:dLbls>
        <c:axId val="586336223"/>
        <c:axId val="582412511"/>
      </c:scatterChart>
      <c:valAx>
        <c:axId val="586336223"/>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IN"/>
                  <a:t>Employee</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582412511"/>
        <c:crosses val="autoZero"/>
        <c:crossBetween val="midCat"/>
      </c:valAx>
      <c:valAx>
        <c:axId val="582412511"/>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IN"/>
                  <a:t>Categories</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586336223"/>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Distribution of Employees over Revenue</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scatterChart>
        <c:scatterStyle val="lineMarker"/>
        <c:varyColors val="0"/>
        <c:ser>
          <c:idx val="0"/>
          <c:order val="0"/>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rnd">
                <a:solidFill>
                  <a:schemeClr val="accent1"/>
                </a:solidFill>
                <a:round/>
              </a:ln>
              <a:effectLst>
                <a:outerShdw blurRad="57150" dist="19050" dir="5400000" algn="ctr" rotWithShape="0">
                  <a:srgbClr val="000000">
                    <a:alpha val="63000"/>
                  </a:srgbClr>
                </a:outerShdw>
              </a:effectLst>
            </c:spPr>
          </c:marker>
          <c:xVal>
            <c:numRef>
              <c:f>'Q7'!$A$3:$A$74</c:f>
              <c:numCache>
                <c:formatCode>General</c:formatCode>
                <c:ptCount val="72"/>
                <c:pt idx="0">
                  <c:v>5</c:v>
                </c:pt>
                <c:pt idx="1">
                  <c:v>5</c:v>
                </c:pt>
                <c:pt idx="2">
                  <c:v>6</c:v>
                </c:pt>
                <c:pt idx="3">
                  <c:v>4</c:v>
                </c:pt>
                <c:pt idx="4">
                  <c:v>4</c:v>
                </c:pt>
                <c:pt idx="5">
                  <c:v>4</c:v>
                </c:pt>
                <c:pt idx="6">
                  <c:v>3</c:v>
                </c:pt>
                <c:pt idx="7">
                  <c:v>3</c:v>
                </c:pt>
                <c:pt idx="8">
                  <c:v>4</c:v>
                </c:pt>
                <c:pt idx="9">
                  <c:v>4</c:v>
                </c:pt>
                <c:pt idx="10">
                  <c:v>3</c:v>
                </c:pt>
                <c:pt idx="11">
                  <c:v>3</c:v>
                </c:pt>
                <c:pt idx="12">
                  <c:v>3</c:v>
                </c:pt>
                <c:pt idx="13">
                  <c:v>5</c:v>
                </c:pt>
                <c:pt idx="14">
                  <c:v>5</c:v>
                </c:pt>
                <c:pt idx="15">
                  <c:v>5</c:v>
                </c:pt>
                <c:pt idx="16">
                  <c:v>9</c:v>
                </c:pt>
                <c:pt idx="17">
                  <c:v>9</c:v>
                </c:pt>
                <c:pt idx="18">
                  <c:v>9</c:v>
                </c:pt>
                <c:pt idx="19">
                  <c:v>9</c:v>
                </c:pt>
                <c:pt idx="20">
                  <c:v>3</c:v>
                </c:pt>
                <c:pt idx="21">
                  <c:v>4</c:v>
                </c:pt>
                <c:pt idx="22">
                  <c:v>1</c:v>
                </c:pt>
                <c:pt idx="23">
                  <c:v>1</c:v>
                </c:pt>
                <c:pt idx="24">
                  <c:v>1</c:v>
                </c:pt>
                <c:pt idx="25">
                  <c:v>4</c:v>
                </c:pt>
                <c:pt idx="26">
                  <c:v>8</c:v>
                </c:pt>
                <c:pt idx="27">
                  <c:v>8</c:v>
                </c:pt>
                <c:pt idx="28">
                  <c:v>8</c:v>
                </c:pt>
                <c:pt idx="29">
                  <c:v>9</c:v>
                </c:pt>
                <c:pt idx="30">
                  <c:v>6</c:v>
                </c:pt>
                <c:pt idx="31">
                  <c:v>6</c:v>
                </c:pt>
                <c:pt idx="32">
                  <c:v>2</c:v>
                </c:pt>
                <c:pt idx="33">
                  <c:v>2</c:v>
                </c:pt>
                <c:pt idx="34">
                  <c:v>8</c:v>
                </c:pt>
                <c:pt idx="35">
                  <c:v>8</c:v>
                </c:pt>
                <c:pt idx="36">
                  <c:v>1</c:v>
                </c:pt>
                <c:pt idx="37">
                  <c:v>6</c:v>
                </c:pt>
                <c:pt idx="38">
                  <c:v>6</c:v>
                </c:pt>
                <c:pt idx="39">
                  <c:v>3</c:v>
                </c:pt>
                <c:pt idx="40">
                  <c:v>8</c:v>
                </c:pt>
                <c:pt idx="41">
                  <c:v>2</c:v>
                </c:pt>
                <c:pt idx="42">
                  <c:v>2</c:v>
                </c:pt>
                <c:pt idx="43">
                  <c:v>1</c:v>
                </c:pt>
                <c:pt idx="44">
                  <c:v>8</c:v>
                </c:pt>
                <c:pt idx="45">
                  <c:v>8</c:v>
                </c:pt>
                <c:pt idx="46">
                  <c:v>4</c:v>
                </c:pt>
                <c:pt idx="47">
                  <c:v>7</c:v>
                </c:pt>
                <c:pt idx="48">
                  <c:v>7</c:v>
                </c:pt>
                <c:pt idx="49">
                  <c:v>6</c:v>
                </c:pt>
                <c:pt idx="50">
                  <c:v>1</c:v>
                </c:pt>
                <c:pt idx="51">
                  <c:v>2</c:v>
                </c:pt>
                <c:pt idx="52">
                  <c:v>2</c:v>
                </c:pt>
                <c:pt idx="53">
                  <c:v>7</c:v>
                </c:pt>
                <c:pt idx="54">
                  <c:v>7</c:v>
                </c:pt>
                <c:pt idx="55">
                  <c:v>7</c:v>
                </c:pt>
                <c:pt idx="56">
                  <c:v>7</c:v>
                </c:pt>
                <c:pt idx="57">
                  <c:v>1</c:v>
                </c:pt>
                <c:pt idx="58">
                  <c:v>2</c:v>
                </c:pt>
                <c:pt idx="59">
                  <c:v>7</c:v>
                </c:pt>
                <c:pt idx="60">
                  <c:v>7</c:v>
                </c:pt>
                <c:pt idx="61">
                  <c:v>9</c:v>
                </c:pt>
                <c:pt idx="62">
                  <c:v>1</c:v>
                </c:pt>
                <c:pt idx="63">
                  <c:v>2</c:v>
                </c:pt>
                <c:pt idx="64">
                  <c:v>9</c:v>
                </c:pt>
                <c:pt idx="65">
                  <c:v>5</c:v>
                </c:pt>
                <c:pt idx="66">
                  <c:v>6</c:v>
                </c:pt>
                <c:pt idx="67">
                  <c:v>6</c:v>
                </c:pt>
                <c:pt idx="68">
                  <c:v>5</c:v>
                </c:pt>
                <c:pt idx="69">
                  <c:v>3</c:v>
                </c:pt>
                <c:pt idx="70">
                  <c:v>9</c:v>
                </c:pt>
                <c:pt idx="71">
                  <c:v>5</c:v>
                </c:pt>
              </c:numCache>
            </c:numRef>
          </c:xVal>
          <c:yVal>
            <c:numRef>
              <c:f>'Q7'!$D$3:$D$74</c:f>
              <c:numCache>
                <c:formatCode>#,##0,"K"</c:formatCode>
                <c:ptCount val="72"/>
                <c:pt idx="0">
                  <c:v>21938</c:v>
                </c:pt>
                <c:pt idx="1">
                  <c:v>4028</c:v>
                </c:pt>
                <c:pt idx="2">
                  <c:v>11561</c:v>
                </c:pt>
                <c:pt idx="3">
                  <c:v>23315</c:v>
                </c:pt>
                <c:pt idx="4">
                  <c:v>17187</c:v>
                </c:pt>
                <c:pt idx="5">
                  <c:v>27316</c:v>
                </c:pt>
                <c:pt idx="6">
                  <c:v>13382</c:v>
                </c:pt>
                <c:pt idx="7">
                  <c:v>21235</c:v>
                </c:pt>
                <c:pt idx="8">
                  <c:v>33550</c:v>
                </c:pt>
                <c:pt idx="9">
                  <c:v>27769</c:v>
                </c:pt>
                <c:pt idx="10">
                  <c:v>33622</c:v>
                </c:pt>
                <c:pt idx="11">
                  <c:v>44757</c:v>
                </c:pt>
                <c:pt idx="12">
                  <c:v>32321</c:v>
                </c:pt>
                <c:pt idx="13">
                  <c:v>7109</c:v>
                </c:pt>
                <c:pt idx="14">
                  <c:v>11488</c:v>
                </c:pt>
                <c:pt idx="15">
                  <c:v>11001</c:v>
                </c:pt>
                <c:pt idx="16">
                  <c:v>21101</c:v>
                </c:pt>
                <c:pt idx="17">
                  <c:v>8149</c:v>
                </c:pt>
                <c:pt idx="18">
                  <c:v>8053</c:v>
                </c:pt>
                <c:pt idx="19">
                  <c:v>19643</c:v>
                </c:pt>
                <c:pt idx="20">
                  <c:v>20503</c:v>
                </c:pt>
                <c:pt idx="21">
                  <c:v>50308</c:v>
                </c:pt>
                <c:pt idx="22">
                  <c:v>36023</c:v>
                </c:pt>
                <c:pt idx="23">
                  <c:v>13562</c:v>
                </c:pt>
                <c:pt idx="24">
                  <c:v>46599</c:v>
                </c:pt>
                <c:pt idx="25">
                  <c:v>22580</c:v>
                </c:pt>
                <c:pt idx="26">
                  <c:v>11072</c:v>
                </c:pt>
                <c:pt idx="27">
                  <c:v>12017</c:v>
                </c:pt>
                <c:pt idx="28">
                  <c:v>14638</c:v>
                </c:pt>
                <c:pt idx="29">
                  <c:v>315</c:v>
                </c:pt>
                <c:pt idx="30">
                  <c:v>5941</c:v>
                </c:pt>
                <c:pt idx="31">
                  <c:v>9450</c:v>
                </c:pt>
                <c:pt idx="32">
                  <c:v>40248</c:v>
                </c:pt>
                <c:pt idx="33">
                  <c:v>29874</c:v>
                </c:pt>
                <c:pt idx="34">
                  <c:v>21101</c:v>
                </c:pt>
                <c:pt idx="35">
                  <c:v>16395</c:v>
                </c:pt>
                <c:pt idx="36">
                  <c:v>24144</c:v>
                </c:pt>
                <c:pt idx="37">
                  <c:v>17039</c:v>
                </c:pt>
                <c:pt idx="38">
                  <c:v>6860</c:v>
                </c:pt>
                <c:pt idx="39">
                  <c:v>25032</c:v>
                </c:pt>
                <c:pt idx="40">
                  <c:v>12042</c:v>
                </c:pt>
                <c:pt idx="41">
                  <c:v>21456</c:v>
                </c:pt>
                <c:pt idx="42">
                  <c:v>9376</c:v>
                </c:pt>
                <c:pt idx="43">
                  <c:v>15038</c:v>
                </c:pt>
                <c:pt idx="44">
                  <c:v>21700</c:v>
                </c:pt>
                <c:pt idx="45">
                  <c:v>17898</c:v>
                </c:pt>
                <c:pt idx="46">
                  <c:v>30867</c:v>
                </c:pt>
                <c:pt idx="47">
                  <c:v>6536</c:v>
                </c:pt>
                <c:pt idx="48">
                  <c:v>8851</c:v>
                </c:pt>
                <c:pt idx="49">
                  <c:v>4648</c:v>
                </c:pt>
                <c:pt idx="50">
                  <c:v>28569</c:v>
                </c:pt>
                <c:pt idx="51">
                  <c:v>11173</c:v>
                </c:pt>
                <c:pt idx="52">
                  <c:v>14851</c:v>
                </c:pt>
                <c:pt idx="53">
                  <c:v>14519</c:v>
                </c:pt>
                <c:pt idx="54">
                  <c:v>7147</c:v>
                </c:pt>
                <c:pt idx="55">
                  <c:v>27964</c:v>
                </c:pt>
                <c:pt idx="56">
                  <c:v>27622</c:v>
                </c:pt>
                <c:pt idx="57">
                  <c:v>8466</c:v>
                </c:pt>
                <c:pt idx="58">
                  <c:v>15748</c:v>
                </c:pt>
                <c:pt idx="59">
                  <c:v>10753</c:v>
                </c:pt>
                <c:pt idx="60">
                  <c:v>21177</c:v>
                </c:pt>
                <c:pt idx="61">
                  <c:v>10126</c:v>
                </c:pt>
                <c:pt idx="62">
                  <c:v>19706</c:v>
                </c:pt>
                <c:pt idx="63">
                  <c:v>23813</c:v>
                </c:pt>
                <c:pt idx="64">
                  <c:v>8677</c:v>
                </c:pt>
                <c:pt idx="65">
                  <c:v>4810</c:v>
                </c:pt>
                <c:pt idx="66">
                  <c:v>9411</c:v>
                </c:pt>
                <c:pt idx="67">
                  <c:v>9004</c:v>
                </c:pt>
                <c:pt idx="68">
                  <c:v>5744</c:v>
                </c:pt>
                <c:pt idx="69">
                  <c:v>11961</c:v>
                </c:pt>
                <c:pt idx="70">
                  <c:v>1245</c:v>
                </c:pt>
                <c:pt idx="71">
                  <c:v>2675</c:v>
                </c:pt>
              </c:numCache>
            </c:numRef>
          </c:yVal>
          <c:smooth val="0"/>
          <c:extLst>
            <c:ext xmlns:c16="http://schemas.microsoft.com/office/drawing/2014/chart" uri="{C3380CC4-5D6E-409C-BE32-E72D297353CC}">
              <c16:uniqueId val="{00000000-1298-410C-84DF-B8502C053DB7}"/>
            </c:ext>
          </c:extLst>
        </c:ser>
        <c:dLbls>
          <c:showLegendKey val="0"/>
          <c:showVal val="0"/>
          <c:showCatName val="0"/>
          <c:showSerName val="0"/>
          <c:showPercent val="0"/>
          <c:showBubbleSize val="0"/>
        </c:dLbls>
        <c:axId val="586362207"/>
        <c:axId val="582417791"/>
      </c:scatterChart>
      <c:valAx>
        <c:axId val="586362207"/>
        <c:scaling>
          <c:orientation val="minMax"/>
        </c:scaling>
        <c:delete val="0"/>
        <c:axPos val="b"/>
        <c:majorGridlines>
          <c:spPr>
            <a:ln w="9525" cap="flat" cmpd="sng" algn="ctr">
              <a:solidFill>
                <a:schemeClr val="lt1">
                  <a:lumMod val="95000"/>
                  <a:alpha val="10000"/>
                </a:schemeClr>
              </a:solidFill>
              <a:round/>
            </a:ln>
            <a:effectLst/>
          </c:spPr>
        </c:majorGridlines>
        <c:title>
          <c:tx>
            <c:rich>
              <a:bodyPr rot="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r>
                  <a:rPr lang="en-IN"/>
                  <a:t>EMployee</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582417791"/>
        <c:crosses val="autoZero"/>
        <c:crossBetween val="midCat"/>
      </c:valAx>
      <c:valAx>
        <c:axId val="582417791"/>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r>
                  <a:rPr lang="en-IN"/>
                  <a:t>Revenue</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endParaRPr lang="en-US"/>
            </a:p>
          </c:txPr>
        </c:title>
        <c:numFmt formatCode="#,##0,&quot;K&quot;"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586362207"/>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[EDA.xlsx]Q8!PivotTable3</c:name>
    <c:fmtId val="4"/>
  </c:pivotSource>
  <c:chart>
    <c:title>
      <c:tx>
        <c:rich>
          <a:bodyPr rot="0" spcFirstLastPara="1" vertOverflow="ellipsis" vert="horz" wrap="square" anchor="ctr" anchorCtr="1"/>
          <a:lstStyle/>
          <a:p>
            <a:pPr>
              <a:defRPr sz="1800" b="1" i="0" u="none" strike="noStrike" kern="1200" baseline="0">
                <a:solidFill>
                  <a:schemeClr val="dk1">
                    <a:lumMod val="65000"/>
                    <a:lumOff val="35000"/>
                  </a:schemeClr>
                </a:solidFill>
                <a:latin typeface="+mn-lt"/>
                <a:ea typeface="+mn-ea"/>
                <a:cs typeface="+mn-cs"/>
              </a:defRPr>
            </a:pPr>
            <a:r>
              <a:rPr lang="en-US"/>
              <a:t>No. of Customer</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a:outerShdw blurRad="317500" algn="ctr" rotWithShape="0">
              <a:prstClr val="black">
                <a:alpha val="25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1"/>
        <c:spPr>
          <a:solidFill>
            <a:schemeClr val="accent1"/>
          </a:solidFill>
          <a:ln>
            <a:noFill/>
          </a:ln>
          <a:effectLst>
            <a:outerShdw blurRad="317500" algn="ctr" rotWithShape="0">
              <a:prstClr val="black">
                <a:alpha val="25000"/>
              </a:prstClr>
            </a:outerShdw>
          </a:effectLst>
        </c:spPr>
      </c:pivotFmt>
      <c:pivotFmt>
        <c:idx val="2"/>
        <c:spPr>
          <a:solidFill>
            <a:schemeClr val="accent1"/>
          </a:solidFill>
          <a:ln>
            <a:noFill/>
          </a:ln>
          <a:effectLst>
            <a:outerShdw blurRad="317500" algn="ctr" rotWithShape="0">
              <a:prstClr val="black">
                <a:alpha val="25000"/>
              </a:prstClr>
            </a:outerShdw>
          </a:effectLst>
        </c:spPr>
      </c:pivotFmt>
      <c:pivotFmt>
        <c:idx val="3"/>
        <c:spPr>
          <a:solidFill>
            <a:schemeClr val="accent1"/>
          </a:solidFill>
          <a:ln>
            <a:noFill/>
          </a:ln>
          <a:effectLst>
            <a:outerShdw blurRad="317500" algn="ctr" rotWithShape="0">
              <a:prstClr val="black">
                <a:alpha val="25000"/>
              </a:prstClr>
            </a:outerShdw>
          </a:effectLst>
        </c:spPr>
      </c:pivotFmt>
      <c:pivotFmt>
        <c:idx val="4"/>
        <c:spPr>
          <a:solidFill>
            <a:schemeClr val="accent1"/>
          </a:solidFill>
          <a:ln>
            <a:noFill/>
          </a:ln>
          <a:effectLst>
            <a:outerShdw blurRad="317500" algn="ctr" rotWithShape="0">
              <a:prstClr val="black">
                <a:alpha val="25000"/>
              </a:prstClr>
            </a:outerShdw>
          </a:effectLst>
        </c:spPr>
      </c:pivotFmt>
      <c:pivotFmt>
        <c:idx val="5"/>
        <c:spPr>
          <a:solidFill>
            <a:schemeClr val="accent1"/>
          </a:solidFill>
          <a:ln>
            <a:noFill/>
          </a:ln>
          <a:effectLst>
            <a:outerShdw blurRad="317500" algn="ctr" rotWithShape="0">
              <a:prstClr val="black">
                <a:alpha val="25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6"/>
        <c:spPr>
          <a:solidFill>
            <a:schemeClr val="accent1"/>
          </a:solidFill>
          <a:ln>
            <a:noFill/>
          </a:ln>
          <a:effectLst>
            <a:outerShdw blurRad="317500" algn="ctr" rotWithShape="0">
              <a:prstClr val="black">
                <a:alpha val="25000"/>
              </a:prstClr>
            </a:outerShdw>
          </a:effectLst>
        </c:spPr>
      </c:pivotFmt>
      <c:pivotFmt>
        <c:idx val="7"/>
        <c:spPr>
          <a:solidFill>
            <a:schemeClr val="accent1"/>
          </a:solidFill>
          <a:ln>
            <a:noFill/>
          </a:ln>
          <a:effectLst>
            <a:outerShdw blurRad="317500" algn="ctr" rotWithShape="0">
              <a:prstClr val="black">
                <a:alpha val="25000"/>
              </a:prstClr>
            </a:outerShdw>
          </a:effectLst>
        </c:spPr>
      </c:pivotFmt>
      <c:pivotFmt>
        <c:idx val="8"/>
        <c:spPr>
          <a:solidFill>
            <a:schemeClr val="accent1"/>
          </a:solidFill>
          <a:ln>
            <a:noFill/>
          </a:ln>
          <a:effectLst>
            <a:outerShdw blurRad="317500" algn="ctr" rotWithShape="0">
              <a:prstClr val="black">
                <a:alpha val="25000"/>
              </a:prstClr>
            </a:outerShdw>
          </a:effectLst>
        </c:spPr>
      </c:pivotFmt>
      <c:pivotFmt>
        <c:idx val="9"/>
        <c:spPr>
          <a:solidFill>
            <a:schemeClr val="accent1"/>
          </a:solidFill>
          <a:ln>
            <a:noFill/>
          </a:ln>
          <a:effectLst>
            <a:outerShdw blurRad="317500" algn="ctr" rotWithShape="0">
              <a:prstClr val="black">
                <a:alpha val="25000"/>
              </a:prstClr>
            </a:outerShdw>
          </a:effectLst>
        </c:spPr>
      </c:pivotFmt>
      <c:pivotFmt>
        <c:idx val="10"/>
        <c:spPr>
          <a:solidFill>
            <a:schemeClr val="accent1"/>
          </a:solidFill>
          <a:ln>
            <a:noFill/>
          </a:ln>
          <a:effectLst>
            <a:outerShdw blurRad="317500" algn="ctr" rotWithShape="0">
              <a:prstClr val="black">
                <a:alpha val="25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11"/>
        <c:spPr>
          <a:solidFill>
            <a:schemeClr val="accent1"/>
          </a:solidFill>
          <a:ln>
            <a:noFill/>
          </a:ln>
          <a:effectLst>
            <a:outerShdw blurRad="317500" algn="ctr" rotWithShape="0">
              <a:prstClr val="black">
                <a:alpha val="25000"/>
              </a:prstClr>
            </a:outerShdw>
          </a:effectLst>
        </c:spPr>
      </c:pivotFmt>
      <c:pivotFmt>
        <c:idx val="12"/>
        <c:spPr>
          <a:solidFill>
            <a:schemeClr val="accent1"/>
          </a:solidFill>
          <a:ln>
            <a:noFill/>
          </a:ln>
          <a:effectLst>
            <a:outerShdw blurRad="317500" algn="ctr" rotWithShape="0">
              <a:prstClr val="black">
                <a:alpha val="25000"/>
              </a:prstClr>
            </a:outerShdw>
          </a:effectLst>
        </c:spPr>
      </c:pivotFmt>
      <c:pivotFmt>
        <c:idx val="13"/>
        <c:spPr>
          <a:solidFill>
            <a:schemeClr val="accent1"/>
          </a:solidFill>
          <a:ln>
            <a:noFill/>
          </a:ln>
          <a:effectLst>
            <a:outerShdw blurRad="317500" algn="ctr" rotWithShape="0">
              <a:prstClr val="black">
                <a:alpha val="25000"/>
              </a:prstClr>
            </a:outerShdw>
          </a:effectLst>
        </c:spPr>
      </c:pivotFmt>
      <c:pivotFmt>
        <c:idx val="14"/>
        <c:spPr>
          <a:solidFill>
            <a:schemeClr val="accent1"/>
          </a:solidFill>
          <a:ln>
            <a:noFill/>
          </a:ln>
          <a:effectLst>
            <a:outerShdw blurRad="317500" algn="ctr" rotWithShape="0">
              <a:prstClr val="black">
                <a:alpha val="25000"/>
              </a:prstClr>
            </a:outerShdw>
          </a:effectLst>
        </c:spPr>
      </c:pivotFmt>
    </c:pivotFmts>
    <c:plotArea>
      <c:layout/>
      <c:pieChart>
        <c:varyColors val="1"/>
        <c:ser>
          <c:idx val="0"/>
          <c:order val="0"/>
          <c:tx>
            <c:strRef>
              <c:f>'Q8'!$B$10</c:f>
              <c:strCache>
                <c:ptCount val="1"/>
                <c:pt idx="0">
                  <c:v>Total</c:v>
                </c:pt>
              </c:strCache>
            </c:strRef>
          </c:tx>
          <c:dPt>
            <c:idx val="0"/>
            <c:bubble3D val="0"/>
            <c:spPr>
              <a:solidFill>
                <a:schemeClr val="accent1"/>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6E32-4802-8823-51FDD133452C}"/>
              </c:ext>
            </c:extLst>
          </c:dPt>
          <c:dPt>
            <c:idx val="1"/>
            <c:bubble3D val="0"/>
            <c:spPr>
              <a:solidFill>
                <a:schemeClr val="accent2"/>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6E32-4802-8823-51FDD133452C}"/>
              </c:ext>
            </c:extLst>
          </c:dPt>
          <c:dPt>
            <c:idx val="2"/>
            <c:bubble3D val="0"/>
            <c:spPr>
              <a:solidFill>
                <a:schemeClr val="accent3"/>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6E32-4802-8823-51FDD133452C}"/>
              </c:ext>
            </c:extLst>
          </c:dPt>
          <c:dPt>
            <c:idx val="3"/>
            <c:bubble3D val="0"/>
            <c:spPr>
              <a:solidFill>
                <a:schemeClr val="accent4"/>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7-6E32-4802-8823-51FDD133452C}"/>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'Q8'!$A$11:$A$15</c:f>
              <c:strCache>
                <c:ptCount val="4"/>
                <c:pt idx="0">
                  <c:v>Inside Sales Coordinator</c:v>
                </c:pt>
                <c:pt idx="1">
                  <c:v>Sales Manager</c:v>
                </c:pt>
                <c:pt idx="2">
                  <c:v>Sales Representative</c:v>
                </c:pt>
                <c:pt idx="3">
                  <c:v>Vice President, Sales</c:v>
                </c:pt>
              </c:strCache>
            </c:strRef>
          </c:cat>
          <c:val>
            <c:numRef>
              <c:f>'Q8'!$B$11:$B$15</c:f>
              <c:numCache>
                <c:formatCode>0%</c:formatCode>
                <c:ptCount val="4"/>
                <c:pt idx="0">
                  <c:v>0.12064965197215777</c:v>
                </c:pt>
                <c:pt idx="1">
                  <c:v>5.4292343387471E-2</c:v>
                </c:pt>
                <c:pt idx="2">
                  <c:v>0.71322505800464042</c:v>
                </c:pt>
                <c:pt idx="3">
                  <c:v>0.11183294663573086</c:v>
                </c:pt>
              </c:numCache>
            </c:numRef>
          </c:val>
          <c:extLst>
            <c:ext xmlns:c16="http://schemas.microsoft.com/office/drawing/2014/chart" uri="{C3380CC4-5D6E-409C-BE32-E72D297353CC}">
              <c16:uniqueId val="{00000008-6E32-4802-8823-51FDD133452C}"/>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overlay val="0"/>
      <c:spPr>
        <a:solidFill>
          <a:schemeClr val="lt1">
            <a:alpha val="78000"/>
          </a:schemeClr>
        </a:solid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pattFill prst="dkDnDiag">
      <a:fgClr>
        <a:schemeClr val="lt1">
          <a:lumMod val="95000"/>
        </a:schemeClr>
      </a:fgClr>
      <a:bgClr>
        <a:schemeClr val="lt1"/>
      </a:bgClr>
    </a:patt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[EDA.xlsx]Q8!PivotTable4</c:name>
    <c:fmtId val="4"/>
  </c:pivotSource>
  <c:chart>
    <c:title>
      <c:tx>
        <c:rich>
          <a:bodyPr rot="0" spcFirstLastPara="1" vertOverflow="ellipsis" vert="horz" wrap="square" anchor="ctr" anchorCtr="1"/>
          <a:lstStyle/>
          <a:p>
            <a:pPr>
              <a:defRPr sz="1800" b="1" i="0" u="none" strike="noStrike" kern="1200" baseline="0">
                <a:solidFill>
                  <a:schemeClr val="dk1">
                    <a:lumMod val="65000"/>
                    <a:lumOff val="35000"/>
                  </a:schemeClr>
                </a:solidFill>
                <a:latin typeface="+mn-lt"/>
                <a:ea typeface="+mn-ea"/>
                <a:cs typeface="+mn-cs"/>
              </a:defRPr>
            </a:pPr>
            <a:r>
              <a:rPr lang="en-US"/>
              <a:t>%</a:t>
            </a:r>
            <a:r>
              <a:rPr lang="en-US" baseline="0"/>
              <a:t> </a:t>
            </a:r>
            <a:r>
              <a:rPr lang="en-US"/>
              <a:t>Turnover</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a:outerShdw blurRad="317500" algn="ctr" rotWithShape="0">
              <a:prstClr val="black">
                <a:alpha val="25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outerShdw blurRad="317500" algn="ctr" rotWithShape="0">
              <a:prstClr val="black">
                <a:alpha val="25000"/>
              </a:prstClr>
            </a:outerShdw>
          </a:effectLst>
        </c:spPr>
      </c:pivotFmt>
      <c:pivotFmt>
        <c:idx val="2"/>
        <c:spPr>
          <a:solidFill>
            <a:schemeClr val="accent1"/>
          </a:solidFill>
          <a:ln>
            <a:noFill/>
          </a:ln>
          <a:effectLst>
            <a:outerShdw blurRad="317500" algn="ctr" rotWithShape="0">
              <a:prstClr val="black">
                <a:alpha val="25000"/>
              </a:prstClr>
            </a:outerShdw>
          </a:effectLst>
        </c:spPr>
      </c:pivotFmt>
      <c:pivotFmt>
        <c:idx val="3"/>
        <c:spPr>
          <a:solidFill>
            <a:schemeClr val="accent1"/>
          </a:solidFill>
          <a:ln>
            <a:noFill/>
          </a:ln>
          <a:effectLst>
            <a:outerShdw blurRad="317500" algn="ctr" rotWithShape="0">
              <a:prstClr val="black">
                <a:alpha val="25000"/>
              </a:prstClr>
            </a:outerShdw>
          </a:effectLst>
        </c:spPr>
      </c:pivotFmt>
      <c:pivotFmt>
        <c:idx val="4"/>
        <c:spPr>
          <a:solidFill>
            <a:schemeClr val="accent1"/>
          </a:solidFill>
          <a:ln>
            <a:noFill/>
          </a:ln>
          <a:effectLst>
            <a:outerShdw blurRad="317500" algn="ctr" rotWithShape="0">
              <a:prstClr val="black">
                <a:alpha val="25000"/>
              </a:prstClr>
            </a:outerShdw>
          </a:effectLst>
        </c:spPr>
      </c:pivotFmt>
      <c:pivotFmt>
        <c:idx val="5"/>
        <c:spPr>
          <a:solidFill>
            <a:schemeClr val="accent1"/>
          </a:solidFill>
          <a:ln>
            <a:noFill/>
          </a:ln>
          <a:effectLst>
            <a:outerShdw blurRad="317500" algn="ctr" rotWithShape="0">
              <a:prstClr val="black">
                <a:alpha val="25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a:outerShdw blurRad="317500" algn="ctr" rotWithShape="0">
              <a:prstClr val="black">
                <a:alpha val="25000"/>
              </a:prstClr>
            </a:outerShdw>
          </a:effectLst>
        </c:spPr>
      </c:pivotFmt>
      <c:pivotFmt>
        <c:idx val="7"/>
        <c:spPr>
          <a:solidFill>
            <a:schemeClr val="accent1"/>
          </a:solidFill>
          <a:ln>
            <a:noFill/>
          </a:ln>
          <a:effectLst>
            <a:outerShdw blurRad="317500" algn="ctr" rotWithShape="0">
              <a:prstClr val="black">
                <a:alpha val="25000"/>
              </a:prstClr>
            </a:outerShdw>
          </a:effectLst>
        </c:spPr>
      </c:pivotFmt>
      <c:pivotFmt>
        <c:idx val="8"/>
        <c:spPr>
          <a:solidFill>
            <a:schemeClr val="accent1"/>
          </a:solidFill>
          <a:ln>
            <a:noFill/>
          </a:ln>
          <a:effectLst>
            <a:outerShdw blurRad="317500" algn="ctr" rotWithShape="0">
              <a:prstClr val="black">
                <a:alpha val="25000"/>
              </a:prstClr>
            </a:outerShdw>
          </a:effectLst>
        </c:spPr>
      </c:pivotFmt>
      <c:pivotFmt>
        <c:idx val="9"/>
        <c:spPr>
          <a:solidFill>
            <a:schemeClr val="accent1"/>
          </a:solidFill>
          <a:ln>
            <a:noFill/>
          </a:ln>
          <a:effectLst>
            <a:outerShdw blurRad="317500" algn="ctr" rotWithShape="0">
              <a:prstClr val="black">
                <a:alpha val="25000"/>
              </a:prstClr>
            </a:outerShdw>
          </a:effectLst>
        </c:spPr>
      </c:pivotFmt>
      <c:pivotFmt>
        <c:idx val="10"/>
        <c:spPr>
          <a:solidFill>
            <a:schemeClr val="accent1"/>
          </a:solidFill>
          <a:ln>
            <a:noFill/>
          </a:ln>
          <a:effectLst>
            <a:outerShdw blurRad="317500" algn="ctr" rotWithShape="0">
              <a:prstClr val="black">
                <a:alpha val="25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a:outerShdw blurRad="317500" algn="ctr" rotWithShape="0">
              <a:prstClr val="black">
                <a:alpha val="25000"/>
              </a:prstClr>
            </a:outerShdw>
          </a:effectLst>
        </c:spPr>
      </c:pivotFmt>
      <c:pivotFmt>
        <c:idx val="12"/>
        <c:spPr>
          <a:solidFill>
            <a:schemeClr val="accent1"/>
          </a:solidFill>
          <a:ln>
            <a:noFill/>
          </a:ln>
          <a:effectLst>
            <a:outerShdw blurRad="317500" algn="ctr" rotWithShape="0">
              <a:prstClr val="black">
                <a:alpha val="25000"/>
              </a:prstClr>
            </a:outerShdw>
          </a:effectLst>
        </c:spPr>
      </c:pivotFmt>
      <c:pivotFmt>
        <c:idx val="13"/>
        <c:spPr>
          <a:solidFill>
            <a:schemeClr val="accent1"/>
          </a:solidFill>
          <a:ln>
            <a:noFill/>
          </a:ln>
          <a:effectLst>
            <a:outerShdw blurRad="317500" algn="ctr" rotWithShape="0">
              <a:prstClr val="black">
                <a:alpha val="25000"/>
              </a:prstClr>
            </a:outerShdw>
          </a:effectLst>
        </c:spPr>
      </c:pivotFmt>
      <c:pivotFmt>
        <c:idx val="14"/>
        <c:spPr>
          <a:solidFill>
            <a:schemeClr val="accent1"/>
          </a:solidFill>
          <a:ln>
            <a:noFill/>
          </a:ln>
          <a:effectLst>
            <a:outerShdw blurRad="317500" algn="ctr" rotWithShape="0">
              <a:prstClr val="black">
                <a:alpha val="25000"/>
              </a:prstClr>
            </a:outerShdw>
          </a:effectLst>
        </c:spPr>
      </c:pivotFmt>
    </c:pivotFmts>
    <c:plotArea>
      <c:layout/>
      <c:doughnutChart>
        <c:varyColors val="1"/>
        <c:ser>
          <c:idx val="0"/>
          <c:order val="0"/>
          <c:tx>
            <c:strRef>
              <c:f>'Q8'!$E$10</c:f>
              <c:strCache>
                <c:ptCount val="1"/>
                <c:pt idx="0">
                  <c:v>Total</c:v>
                </c:pt>
              </c:strCache>
            </c:strRef>
          </c:tx>
          <c:dPt>
            <c:idx val="0"/>
            <c:bubble3D val="0"/>
            <c:spPr>
              <a:solidFill>
                <a:schemeClr val="accent1"/>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5987-42FE-BAC6-B356558262FB}"/>
              </c:ext>
            </c:extLst>
          </c:dPt>
          <c:dPt>
            <c:idx val="1"/>
            <c:bubble3D val="0"/>
            <c:spPr>
              <a:solidFill>
                <a:schemeClr val="accent2"/>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5987-42FE-BAC6-B356558262FB}"/>
              </c:ext>
            </c:extLst>
          </c:dPt>
          <c:dPt>
            <c:idx val="2"/>
            <c:bubble3D val="0"/>
            <c:spPr>
              <a:solidFill>
                <a:schemeClr val="accent3"/>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5987-42FE-BAC6-B356558262FB}"/>
              </c:ext>
            </c:extLst>
          </c:dPt>
          <c:dPt>
            <c:idx val="3"/>
            <c:bubble3D val="0"/>
            <c:spPr>
              <a:solidFill>
                <a:schemeClr val="accent4"/>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7-5987-42FE-BAC6-B356558262FB}"/>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'Q8'!$D$11:$D$15</c:f>
              <c:strCache>
                <c:ptCount val="4"/>
                <c:pt idx="0">
                  <c:v>Inside Sales Coordinator</c:v>
                </c:pt>
                <c:pt idx="1">
                  <c:v>Sales Manager</c:v>
                </c:pt>
                <c:pt idx="2">
                  <c:v>Sales Representative</c:v>
                </c:pt>
                <c:pt idx="3">
                  <c:v>Vice President, Sales</c:v>
                </c:pt>
              </c:strCache>
            </c:strRef>
          </c:cat>
          <c:val>
            <c:numRef>
              <c:f>'Q8'!$E$11:$E$15</c:f>
              <c:numCache>
                <c:formatCode>0%</c:formatCode>
                <c:ptCount val="4"/>
                <c:pt idx="0">
                  <c:v>0.10022333825514915</c:v>
                </c:pt>
                <c:pt idx="1">
                  <c:v>5.4346958783940184E-2</c:v>
                </c:pt>
                <c:pt idx="2">
                  <c:v>0.71386158716314596</c:v>
                </c:pt>
                <c:pt idx="3">
                  <c:v>0.13156811579776473</c:v>
                </c:pt>
              </c:numCache>
            </c:numRef>
          </c:val>
          <c:extLst>
            <c:ext xmlns:c16="http://schemas.microsoft.com/office/drawing/2014/chart" uri="{C3380CC4-5D6E-409C-BE32-E72D297353CC}">
              <c16:uniqueId val="{00000008-5987-42FE-BAC6-B356558262FB}"/>
            </c:ext>
          </c:extLst>
        </c:ser>
        <c:dLbls>
          <c:showLegendKey val="0"/>
          <c:showVal val="1"/>
          <c:showCatName val="0"/>
          <c:showSerName val="0"/>
          <c:showPercent val="0"/>
          <c:showBubbleSize val="0"/>
          <c:showLeaderLines val="1"/>
        </c:dLbls>
        <c:firstSliceAng val="0"/>
        <c:holeSize val="70"/>
      </c:doughnutChart>
      <c:spPr>
        <a:noFill/>
        <a:ln>
          <a:noFill/>
        </a:ln>
        <a:effectLst/>
      </c:spPr>
    </c:plotArea>
    <c:legend>
      <c:legendPos val="b"/>
      <c:overlay val="0"/>
      <c:spPr>
        <a:solidFill>
          <a:schemeClr val="lt1">
            <a:alpha val="78000"/>
          </a:schemeClr>
        </a:solid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pattFill prst="dkDnDiag">
      <a:fgClr>
        <a:schemeClr val="lt1">
          <a:lumMod val="95000"/>
        </a:schemeClr>
      </a:fgClr>
      <a:bgClr>
        <a:schemeClr val="lt1"/>
      </a:bgClr>
    </a:patt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IN"/>
              <a:t>Distribution of Order size with Sales</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rnd">
                <a:solidFill>
                  <a:schemeClr val="accent1"/>
                </a:solidFill>
                <a:round/>
              </a:ln>
              <a:effectLst>
                <a:outerShdw blurRad="57150" dist="19050" dir="5400000" algn="ctr" rotWithShape="0">
                  <a:srgbClr val="000000">
                    <a:alpha val="63000"/>
                  </a:srgbClr>
                </a:outerShdw>
              </a:effectLst>
            </c:spPr>
          </c:marker>
          <c:xVal>
            <c:numRef>
              <c:f>'Q10'!$B$3:$B$79</c:f>
              <c:numCache>
                <c:formatCode>General</c:formatCode>
                <c:ptCount val="77"/>
                <c:pt idx="0">
                  <c:v>10</c:v>
                </c:pt>
                <c:pt idx="1">
                  <c:v>500</c:v>
                </c:pt>
                <c:pt idx="2">
                  <c:v>250</c:v>
                </c:pt>
                <c:pt idx="3">
                  <c:v>12</c:v>
                </c:pt>
                <c:pt idx="4">
                  <c:v>5</c:v>
                </c:pt>
                <c:pt idx="5">
                  <c:v>500</c:v>
                </c:pt>
                <c:pt idx="6">
                  <c:v>550</c:v>
                </c:pt>
                <c:pt idx="7">
                  <c:v>2</c:v>
                </c:pt>
                <c:pt idx="8">
                  <c:v>8</c:v>
                </c:pt>
                <c:pt idx="9">
                  <c:v>100</c:v>
                </c:pt>
                <c:pt idx="10">
                  <c:v>450</c:v>
                </c:pt>
                <c:pt idx="11">
                  <c:v>4</c:v>
                </c:pt>
                <c:pt idx="12">
                  <c:v>150</c:v>
                </c:pt>
                <c:pt idx="13">
                  <c:v>1</c:v>
                </c:pt>
                <c:pt idx="14">
                  <c:v>355</c:v>
                </c:pt>
                <c:pt idx="15">
                  <c:v>250</c:v>
                </c:pt>
                <c:pt idx="16">
                  <c:v>16</c:v>
                </c:pt>
                <c:pt idx="17">
                  <c:v>2</c:v>
                </c:pt>
                <c:pt idx="18">
                  <c:v>36</c:v>
                </c:pt>
                <c:pt idx="19">
                  <c:v>10</c:v>
                </c:pt>
                <c:pt idx="20">
                  <c:v>24</c:v>
                </c:pt>
                <c:pt idx="21">
                  <c:v>450</c:v>
                </c:pt>
                <c:pt idx="22">
                  <c:v>12</c:v>
                </c:pt>
                <c:pt idx="23">
                  <c:v>500</c:v>
                </c:pt>
                <c:pt idx="24">
                  <c:v>8</c:v>
                </c:pt>
                <c:pt idx="25">
                  <c:v>500</c:v>
                </c:pt>
                <c:pt idx="26">
                  <c:v>250</c:v>
                </c:pt>
                <c:pt idx="27">
                  <c:v>100</c:v>
                </c:pt>
                <c:pt idx="28">
                  <c:v>0.5</c:v>
                </c:pt>
                <c:pt idx="29">
                  <c:v>200</c:v>
                </c:pt>
                <c:pt idx="30">
                  <c:v>6</c:v>
                </c:pt>
                <c:pt idx="31">
                  <c:v>1</c:v>
                </c:pt>
                <c:pt idx="32">
                  <c:v>12</c:v>
                </c:pt>
                <c:pt idx="33">
                  <c:v>10</c:v>
                </c:pt>
                <c:pt idx="34">
                  <c:v>24</c:v>
                </c:pt>
                <c:pt idx="35">
                  <c:v>12</c:v>
                </c:pt>
                <c:pt idx="36">
                  <c:v>50</c:v>
                </c:pt>
                <c:pt idx="37">
                  <c:v>2</c:v>
                </c:pt>
                <c:pt idx="38">
                  <c:v>355</c:v>
                </c:pt>
                <c:pt idx="39">
                  <c:v>500</c:v>
                </c:pt>
                <c:pt idx="40">
                  <c:v>750</c:v>
                </c:pt>
                <c:pt idx="41">
                  <c:v>12</c:v>
                </c:pt>
                <c:pt idx="42">
                  <c:v>10</c:v>
                </c:pt>
                <c:pt idx="43">
                  <c:v>1</c:v>
                </c:pt>
                <c:pt idx="44">
                  <c:v>200</c:v>
                </c:pt>
                <c:pt idx="45">
                  <c:v>250</c:v>
                </c:pt>
                <c:pt idx="46">
                  <c:v>12</c:v>
                </c:pt>
                <c:pt idx="47">
                  <c:v>8</c:v>
                </c:pt>
                <c:pt idx="48">
                  <c:v>500</c:v>
                </c:pt>
                <c:pt idx="49">
                  <c:v>100</c:v>
                </c:pt>
                <c:pt idx="50">
                  <c:v>100</c:v>
                </c:pt>
                <c:pt idx="51">
                  <c:v>500</c:v>
                </c:pt>
                <c:pt idx="52">
                  <c:v>12</c:v>
                </c:pt>
                <c:pt idx="53">
                  <c:v>625</c:v>
                </c:pt>
                <c:pt idx="54">
                  <c:v>500</c:v>
                </c:pt>
                <c:pt idx="55">
                  <c:v>24</c:v>
                </c:pt>
                <c:pt idx="56">
                  <c:v>4</c:v>
                </c:pt>
                <c:pt idx="57">
                  <c:v>500</c:v>
                </c:pt>
                <c:pt idx="58">
                  <c:v>250</c:v>
                </c:pt>
                <c:pt idx="59">
                  <c:v>48</c:v>
                </c:pt>
                <c:pt idx="60">
                  <c:v>200</c:v>
                </c:pt>
                <c:pt idx="61">
                  <c:v>10</c:v>
                </c:pt>
                <c:pt idx="62">
                  <c:v>20</c:v>
                </c:pt>
                <c:pt idx="63">
                  <c:v>1</c:v>
                </c:pt>
                <c:pt idx="64">
                  <c:v>30</c:v>
                </c:pt>
                <c:pt idx="65">
                  <c:v>500</c:v>
                </c:pt>
                <c:pt idx="66">
                  <c:v>200</c:v>
                </c:pt>
                <c:pt idx="67">
                  <c:v>825</c:v>
                </c:pt>
                <c:pt idx="68">
                  <c:v>16</c:v>
                </c:pt>
                <c:pt idx="69">
                  <c:v>1</c:v>
                </c:pt>
                <c:pt idx="70">
                  <c:v>300</c:v>
                </c:pt>
                <c:pt idx="71">
                  <c:v>250</c:v>
                </c:pt>
                <c:pt idx="72">
                  <c:v>300</c:v>
                </c:pt>
                <c:pt idx="73">
                  <c:v>48</c:v>
                </c:pt>
                <c:pt idx="74">
                  <c:v>5</c:v>
                </c:pt>
                <c:pt idx="75">
                  <c:v>50</c:v>
                </c:pt>
                <c:pt idx="76">
                  <c:v>75</c:v>
                </c:pt>
              </c:numCache>
            </c:numRef>
          </c:xVal>
          <c:yVal>
            <c:numRef>
              <c:f>'Q10'!$C$3:$C$79</c:f>
              <c:numCache>
                <c:formatCode>General</c:formatCode>
                <c:ptCount val="77"/>
                <c:pt idx="0">
                  <c:v>1369</c:v>
                </c:pt>
                <c:pt idx="1">
                  <c:v>1648</c:v>
                </c:pt>
                <c:pt idx="2">
                  <c:v>1785</c:v>
                </c:pt>
                <c:pt idx="3">
                  <c:v>2397</c:v>
                </c:pt>
                <c:pt idx="4">
                  <c:v>2432</c:v>
                </c:pt>
                <c:pt idx="5">
                  <c:v>2688</c:v>
                </c:pt>
                <c:pt idx="6">
                  <c:v>3044</c:v>
                </c:pt>
                <c:pt idx="7">
                  <c:v>3233</c:v>
                </c:pt>
                <c:pt idx="8">
                  <c:v>3383</c:v>
                </c:pt>
                <c:pt idx="9">
                  <c:v>3438</c:v>
                </c:pt>
                <c:pt idx="10">
                  <c:v>3704</c:v>
                </c:pt>
                <c:pt idx="11">
                  <c:v>3958</c:v>
                </c:pt>
                <c:pt idx="12">
                  <c:v>3997</c:v>
                </c:pt>
                <c:pt idx="13">
                  <c:v>4338</c:v>
                </c:pt>
                <c:pt idx="14">
                  <c:v>4504</c:v>
                </c:pt>
                <c:pt idx="15">
                  <c:v>4602</c:v>
                </c:pt>
                <c:pt idx="16">
                  <c:v>4728</c:v>
                </c:pt>
                <c:pt idx="17">
                  <c:v>4960</c:v>
                </c:pt>
                <c:pt idx="18">
                  <c:v>5347</c:v>
                </c:pt>
                <c:pt idx="19">
                  <c:v>5863</c:v>
                </c:pt>
                <c:pt idx="20">
                  <c:v>5882</c:v>
                </c:pt>
                <c:pt idx="21">
                  <c:v>5883</c:v>
                </c:pt>
                <c:pt idx="22">
                  <c:v>6350</c:v>
                </c:pt>
                <c:pt idx="23">
                  <c:v>7122</c:v>
                </c:pt>
                <c:pt idx="24">
                  <c:v>7137</c:v>
                </c:pt>
                <c:pt idx="25">
                  <c:v>7226</c:v>
                </c:pt>
                <c:pt idx="26">
                  <c:v>7662</c:v>
                </c:pt>
                <c:pt idx="27">
                  <c:v>7991</c:v>
                </c:pt>
                <c:pt idx="28">
                  <c:v>8177</c:v>
                </c:pt>
                <c:pt idx="29">
                  <c:v>8404</c:v>
                </c:pt>
                <c:pt idx="30">
                  <c:v>8568</c:v>
                </c:pt>
                <c:pt idx="31">
                  <c:v>8575</c:v>
                </c:pt>
                <c:pt idx="32">
                  <c:v>8680</c:v>
                </c:pt>
                <c:pt idx="33">
                  <c:v>8714</c:v>
                </c:pt>
                <c:pt idx="34">
                  <c:v>9104</c:v>
                </c:pt>
                <c:pt idx="35">
                  <c:v>9172</c:v>
                </c:pt>
                <c:pt idx="36">
                  <c:v>9245</c:v>
                </c:pt>
                <c:pt idx="37">
                  <c:v>9916</c:v>
                </c:pt>
                <c:pt idx="38">
                  <c:v>10673</c:v>
                </c:pt>
                <c:pt idx="39">
                  <c:v>12258</c:v>
                </c:pt>
                <c:pt idx="40">
                  <c:v>12295</c:v>
                </c:pt>
                <c:pt idx="41">
                  <c:v>12772</c:v>
                </c:pt>
                <c:pt idx="42">
                  <c:v>12788</c:v>
                </c:pt>
                <c:pt idx="43">
                  <c:v>12902</c:v>
                </c:pt>
                <c:pt idx="44">
                  <c:v>13424</c:v>
                </c:pt>
                <c:pt idx="45">
                  <c:v>13458</c:v>
                </c:pt>
                <c:pt idx="46">
                  <c:v>13644</c:v>
                </c:pt>
                <c:pt idx="47">
                  <c:v>13870</c:v>
                </c:pt>
                <c:pt idx="48">
                  <c:v>14353</c:v>
                </c:pt>
                <c:pt idx="49">
                  <c:v>14921</c:v>
                </c:pt>
                <c:pt idx="50">
                  <c:v>15100</c:v>
                </c:pt>
                <c:pt idx="51">
                  <c:v>15760</c:v>
                </c:pt>
                <c:pt idx="52">
                  <c:v>16356</c:v>
                </c:pt>
                <c:pt idx="53">
                  <c:v>16701</c:v>
                </c:pt>
                <c:pt idx="54">
                  <c:v>17216</c:v>
                </c:pt>
                <c:pt idx="55">
                  <c:v>17426</c:v>
                </c:pt>
                <c:pt idx="56">
                  <c:v>17911</c:v>
                </c:pt>
                <c:pt idx="57">
                  <c:v>19551</c:v>
                </c:pt>
                <c:pt idx="58">
                  <c:v>19849</c:v>
                </c:pt>
                <c:pt idx="59">
                  <c:v>20574</c:v>
                </c:pt>
                <c:pt idx="60">
                  <c:v>20867</c:v>
                </c:pt>
                <c:pt idx="61">
                  <c:v>21942</c:v>
                </c:pt>
                <c:pt idx="62">
                  <c:v>21958</c:v>
                </c:pt>
                <c:pt idx="63">
                  <c:v>22044</c:v>
                </c:pt>
                <c:pt idx="64">
                  <c:v>22563</c:v>
                </c:pt>
                <c:pt idx="65">
                  <c:v>23527</c:v>
                </c:pt>
                <c:pt idx="66">
                  <c:v>24900</c:v>
                </c:pt>
                <c:pt idx="67">
                  <c:v>25697</c:v>
                </c:pt>
                <c:pt idx="68">
                  <c:v>29172</c:v>
                </c:pt>
                <c:pt idx="69">
                  <c:v>32698</c:v>
                </c:pt>
                <c:pt idx="70">
                  <c:v>41820</c:v>
                </c:pt>
                <c:pt idx="71">
                  <c:v>42593</c:v>
                </c:pt>
                <c:pt idx="72">
                  <c:v>46825</c:v>
                </c:pt>
                <c:pt idx="73">
                  <c:v>47235</c:v>
                </c:pt>
                <c:pt idx="74">
                  <c:v>71156</c:v>
                </c:pt>
                <c:pt idx="75">
                  <c:v>80369</c:v>
                </c:pt>
                <c:pt idx="76">
                  <c:v>141397</c:v>
                </c:pt>
              </c:numCache>
            </c:numRef>
          </c:yVal>
          <c:smooth val="0"/>
          <c:extLst>
            <c:ext xmlns:c16="http://schemas.microsoft.com/office/drawing/2014/chart" uri="{C3380CC4-5D6E-409C-BE32-E72D297353CC}">
              <c16:uniqueId val="{00000000-E6C4-422A-BC97-6E79017D01B8}"/>
            </c:ext>
          </c:extLst>
        </c:ser>
        <c:dLbls>
          <c:showLegendKey val="0"/>
          <c:showVal val="0"/>
          <c:showCatName val="0"/>
          <c:showSerName val="0"/>
          <c:showPercent val="0"/>
          <c:showBubbleSize val="0"/>
        </c:dLbls>
        <c:axId val="589707919"/>
        <c:axId val="662057679"/>
      </c:scatterChart>
      <c:valAx>
        <c:axId val="58970791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IN"/>
                  <a:t>Order Size</a:t>
                </a:r>
              </a:p>
            </c:rich>
          </c:tx>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62057679"/>
        <c:crosses val="autoZero"/>
        <c:crossBetween val="midCat"/>
      </c:valAx>
      <c:valAx>
        <c:axId val="66205767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IN"/>
                  <a:t>Total Sales</a:t>
                </a:r>
              </a:p>
            </c:rich>
          </c:tx>
          <c:overlay val="0"/>
          <c:spPr>
            <a:noFill/>
            <a:ln>
              <a:noFill/>
            </a:ln>
            <a:effectLst/>
          </c:spPr>
          <c:txPr>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970791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[EDA.xlsx]Q11!PivotTable6</c:name>
    <c:fmtId val="3"/>
  </c:pivotSource>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a:t>Demand over the Years</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tint val="94000"/>
                  <a:satMod val="103000"/>
                  <a:lumMod val="102000"/>
                </a:schemeClr>
              </a:gs>
              <a:gs pos="50000">
                <a:schemeClr val="accent1">
                  <a:shade val="100000"/>
                  <a:satMod val="110000"/>
                  <a:lumMod val="100000"/>
                </a:schemeClr>
              </a:gs>
              <a:gs pos="100000">
                <a:schemeClr val="accent1">
                  <a:shade val="78000"/>
                  <a:satMod val="120000"/>
                  <a:lumMod val="99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'Q11'!$E$9</c:f>
              <c:strCache>
                <c:ptCount val="1"/>
                <c:pt idx="0">
                  <c:v>Total</c:v>
                </c:pt>
              </c:strCache>
            </c:strRef>
          </c:tx>
          <c:spPr>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cat>
            <c:multiLvlStrRef>
              <c:f>'Q11'!$D$10:$D$21</c:f>
              <c:multiLvlStrCache>
                <c:ptCount val="8"/>
                <c:lvl>
                  <c:pt idx="0">
                    <c:v>Qtr3</c:v>
                  </c:pt>
                  <c:pt idx="1">
                    <c:v>Qtr4</c:v>
                  </c:pt>
                  <c:pt idx="2">
                    <c:v>Qtr1</c:v>
                  </c:pt>
                  <c:pt idx="3">
                    <c:v>Qtr2</c:v>
                  </c:pt>
                  <c:pt idx="4">
                    <c:v>Qtr3</c:v>
                  </c:pt>
                  <c:pt idx="5">
                    <c:v>Qtr4</c:v>
                  </c:pt>
                  <c:pt idx="6">
                    <c:v>Qtr1</c:v>
                  </c:pt>
                  <c:pt idx="7">
                    <c:v>Qtr2</c:v>
                  </c:pt>
                </c:lvl>
                <c:lvl>
                  <c:pt idx="0">
                    <c:v>1994</c:v>
                  </c:pt>
                  <c:pt idx="2">
                    <c:v>1995</c:v>
                  </c:pt>
                  <c:pt idx="6">
                    <c:v>1996</c:v>
                  </c:pt>
                </c:lvl>
              </c:multiLvlStrCache>
            </c:multiLvlStrRef>
          </c:cat>
          <c:val>
            <c:numRef>
              <c:f>'Q11'!$E$10:$E$21</c:f>
              <c:numCache>
                <c:formatCode>General</c:formatCode>
                <c:ptCount val="8"/>
                <c:pt idx="0">
                  <c:v>128</c:v>
                </c:pt>
                <c:pt idx="1">
                  <c:v>196</c:v>
                </c:pt>
                <c:pt idx="2">
                  <c:v>245</c:v>
                </c:pt>
                <c:pt idx="3">
                  <c:v>254</c:v>
                </c:pt>
                <c:pt idx="4">
                  <c:v>237</c:v>
                </c:pt>
                <c:pt idx="5">
                  <c:v>290</c:v>
                </c:pt>
                <c:pt idx="6">
                  <c:v>388</c:v>
                </c:pt>
                <c:pt idx="7">
                  <c:v>417</c:v>
                </c:pt>
              </c:numCache>
            </c:numRef>
          </c:val>
          <c:smooth val="0"/>
          <c:extLst>
            <c:ext xmlns:c16="http://schemas.microsoft.com/office/drawing/2014/chart" uri="{C3380CC4-5D6E-409C-BE32-E72D297353CC}">
              <c16:uniqueId val="{00000000-7F68-41A2-91DF-C5417C2EADA2}"/>
            </c:ext>
          </c:extLst>
        </c:ser>
        <c:dLbls>
          <c:showLegendKey val="0"/>
          <c:showVal val="0"/>
          <c:showCatName val="0"/>
          <c:showSerName val="0"/>
          <c:showPercent val="0"/>
          <c:showBubbleSize val="0"/>
        </c:dLbls>
        <c:marker val="1"/>
        <c:smooth val="0"/>
        <c:axId val="1638037904"/>
        <c:axId val="1473161920"/>
      </c:lineChart>
      <c:catAx>
        <c:axId val="1638037904"/>
        <c:scaling>
          <c:orientation val="minMax"/>
        </c:scaling>
        <c:delete val="0"/>
        <c:axPos val="b"/>
        <c:title>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IN"/>
                  <a:t>Year &amp; Quarter</a:t>
                </a:r>
              </a:p>
            </c:rich>
          </c:tx>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73161920"/>
        <c:crosses val="autoZero"/>
        <c:auto val="1"/>
        <c:lblAlgn val="ctr"/>
        <c:lblOffset val="100"/>
        <c:noMultiLvlLbl val="0"/>
      </c:catAx>
      <c:valAx>
        <c:axId val="14731619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IN"/>
                  <a:t>No. of Orders</a:t>
                </a:r>
              </a:p>
            </c:rich>
          </c:tx>
          <c:overlay val="0"/>
          <c:spPr>
            <a:noFill/>
            <a:ln>
              <a:noFill/>
            </a:ln>
            <a:effectLst/>
          </c:spPr>
          <c:txPr>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380379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IN"/>
              <a:t>Distribution of Timely Delievery by Country</a:t>
            </a:r>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xVal>
            <c:numRef>
              <c:f>'Q13'!$B$3:$B$1002</c:f>
              <c:numCache>
                <c:formatCode>General</c:formatCode>
                <c:ptCount val="1000"/>
                <c:pt idx="0">
                  <c:v>1</c:v>
                </c:pt>
                <c:pt idx="1">
                  <c:v>2</c:v>
                </c:pt>
                <c:pt idx="2">
                  <c:v>3</c:v>
                </c:pt>
                <c:pt idx="3">
                  <c:v>4</c:v>
                </c:pt>
                <c:pt idx="4">
                  <c:v>5</c:v>
                </c:pt>
                <c:pt idx="5">
                  <c:v>6</c:v>
                </c:pt>
                <c:pt idx="6">
                  <c:v>4</c:v>
                </c:pt>
                <c:pt idx="7">
                  <c:v>6</c:v>
                </c:pt>
                <c:pt idx="8">
                  <c:v>6</c:v>
                </c:pt>
                <c:pt idx="9">
                  <c:v>1</c:v>
                </c:pt>
                <c:pt idx="10">
                  <c:v>7</c:v>
                </c:pt>
                <c:pt idx="11">
                  <c:v>8</c:v>
                </c:pt>
                <c:pt idx="12">
                  <c:v>9</c:v>
                </c:pt>
                <c:pt idx="13">
                  <c:v>10</c:v>
                </c:pt>
                <c:pt idx="14">
                  <c:v>11</c:v>
                </c:pt>
                <c:pt idx="15">
                  <c:v>8</c:v>
                </c:pt>
                <c:pt idx="16">
                  <c:v>1</c:v>
                </c:pt>
                <c:pt idx="17">
                  <c:v>5</c:v>
                </c:pt>
                <c:pt idx="18">
                  <c:v>12</c:v>
                </c:pt>
                <c:pt idx="19">
                  <c:v>13</c:v>
                </c:pt>
                <c:pt idx="20">
                  <c:v>8</c:v>
                </c:pt>
                <c:pt idx="21">
                  <c:v>7</c:v>
                </c:pt>
                <c:pt idx="22">
                  <c:v>4</c:v>
                </c:pt>
                <c:pt idx="23">
                  <c:v>10</c:v>
                </c:pt>
                <c:pt idx="24">
                  <c:v>14</c:v>
                </c:pt>
                <c:pt idx="25">
                  <c:v>4</c:v>
                </c:pt>
                <c:pt idx="26">
                  <c:v>14</c:v>
                </c:pt>
                <c:pt idx="27">
                  <c:v>8</c:v>
                </c:pt>
                <c:pt idx="28">
                  <c:v>14</c:v>
                </c:pt>
                <c:pt idx="29">
                  <c:v>1</c:v>
                </c:pt>
                <c:pt idx="30">
                  <c:v>6</c:v>
                </c:pt>
                <c:pt idx="31">
                  <c:v>10</c:v>
                </c:pt>
                <c:pt idx="32">
                  <c:v>7</c:v>
                </c:pt>
                <c:pt idx="33">
                  <c:v>10</c:v>
                </c:pt>
                <c:pt idx="34">
                  <c:v>4</c:v>
                </c:pt>
                <c:pt idx="35">
                  <c:v>12</c:v>
                </c:pt>
                <c:pt idx="36">
                  <c:v>1</c:v>
                </c:pt>
                <c:pt idx="37">
                  <c:v>6</c:v>
                </c:pt>
                <c:pt idx="38">
                  <c:v>6</c:v>
                </c:pt>
                <c:pt idx="39">
                  <c:v>10</c:v>
                </c:pt>
                <c:pt idx="40">
                  <c:v>1</c:v>
                </c:pt>
                <c:pt idx="41">
                  <c:v>6</c:v>
                </c:pt>
                <c:pt idx="42">
                  <c:v>6</c:v>
                </c:pt>
                <c:pt idx="43">
                  <c:v>5</c:v>
                </c:pt>
                <c:pt idx="44">
                  <c:v>14</c:v>
                </c:pt>
                <c:pt idx="45">
                  <c:v>13</c:v>
                </c:pt>
                <c:pt idx="46">
                  <c:v>4</c:v>
                </c:pt>
                <c:pt idx="47">
                  <c:v>6</c:v>
                </c:pt>
                <c:pt idx="48">
                  <c:v>10</c:v>
                </c:pt>
                <c:pt idx="49">
                  <c:v>4</c:v>
                </c:pt>
                <c:pt idx="50">
                  <c:v>4</c:v>
                </c:pt>
                <c:pt idx="51">
                  <c:v>3</c:v>
                </c:pt>
                <c:pt idx="52">
                  <c:v>11</c:v>
                </c:pt>
                <c:pt idx="53">
                  <c:v>8</c:v>
                </c:pt>
                <c:pt idx="54">
                  <c:v>6</c:v>
                </c:pt>
                <c:pt idx="55">
                  <c:v>1</c:v>
                </c:pt>
                <c:pt idx="56">
                  <c:v>14</c:v>
                </c:pt>
                <c:pt idx="57">
                  <c:v>1</c:v>
                </c:pt>
                <c:pt idx="58">
                  <c:v>9</c:v>
                </c:pt>
                <c:pt idx="59">
                  <c:v>2</c:v>
                </c:pt>
                <c:pt idx="60">
                  <c:v>7</c:v>
                </c:pt>
                <c:pt idx="61">
                  <c:v>9</c:v>
                </c:pt>
                <c:pt idx="62">
                  <c:v>1</c:v>
                </c:pt>
                <c:pt idx="63">
                  <c:v>1</c:v>
                </c:pt>
                <c:pt idx="64">
                  <c:v>10</c:v>
                </c:pt>
                <c:pt idx="65">
                  <c:v>11</c:v>
                </c:pt>
                <c:pt idx="66">
                  <c:v>6</c:v>
                </c:pt>
                <c:pt idx="67">
                  <c:v>9</c:v>
                </c:pt>
                <c:pt idx="68">
                  <c:v>1</c:v>
                </c:pt>
                <c:pt idx="69">
                  <c:v>5</c:v>
                </c:pt>
                <c:pt idx="70">
                  <c:v>1</c:v>
                </c:pt>
                <c:pt idx="71">
                  <c:v>9</c:v>
                </c:pt>
                <c:pt idx="72">
                  <c:v>8</c:v>
                </c:pt>
                <c:pt idx="73">
                  <c:v>13</c:v>
                </c:pt>
                <c:pt idx="74">
                  <c:v>5</c:v>
                </c:pt>
                <c:pt idx="75">
                  <c:v>5</c:v>
                </c:pt>
                <c:pt idx="76">
                  <c:v>12</c:v>
                </c:pt>
                <c:pt idx="77">
                  <c:v>14</c:v>
                </c:pt>
                <c:pt idx="78">
                  <c:v>7</c:v>
                </c:pt>
                <c:pt idx="79">
                  <c:v>4</c:v>
                </c:pt>
                <c:pt idx="80">
                  <c:v>8</c:v>
                </c:pt>
                <c:pt idx="81">
                  <c:v>2</c:v>
                </c:pt>
                <c:pt idx="82">
                  <c:v>4</c:v>
                </c:pt>
                <c:pt idx="83">
                  <c:v>14</c:v>
                </c:pt>
                <c:pt idx="84">
                  <c:v>12</c:v>
                </c:pt>
                <c:pt idx="85">
                  <c:v>13</c:v>
                </c:pt>
                <c:pt idx="86">
                  <c:v>6</c:v>
                </c:pt>
                <c:pt idx="87">
                  <c:v>13</c:v>
                </c:pt>
                <c:pt idx="88">
                  <c:v>10</c:v>
                </c:pt>
                <c:pt idx="89">
                  <c:v>1</c:v>
                </c:pt>
                <c:pt idx="90">
                  <c:v>14</c:v>
                </c:pt>
                <c:pt idx="91">
                  <c:v>1</c:v>
                </c:pt>
                <c:pt idx="92">
                  <c:v>8</c:v>
                </c:pt>
                <c:pt idx="93">
                  <c:v>10</c:v>
                </c:pt>
                <c:pt idx="94">
                  <c:v>5</c:v>
                </c:pt>
                <c:pt idx="95">
                  <c:v>6</c:v>
                </c:pt>
                <c:pt idx="96">
                  <c:v>8</c:v>
                </c:pt>
                <c:pt idx="97">
                  <c:v>2</c:v>
                </c:pt>
                <c:pt idx="98">
                  <c:v>14</c:v>
                </c:pt>
                <c:pt idx="99">
                  <c:v>4</c:v>
                </c:pt>
                <c:pt idx="100">
                  <c:v>6</c:v>
                </c:pt>
                <c:pt idx="101">
                  <c:v>10</c:v>
                </c:pt>
                <c:pt idx="102">
                  <c:v>12</c:v>
                </c:pt>
                <c:pt idx="103">
                  <c:v>6</c:v>
                </c:pt>
                <c:pt idx="104">
                  <c:v>15</c:v>
                </c:pt>
                <c:pt idx="105">
                  <c:v>6</c:v>
                </c:pt>
                <c:pt idx="106">
                  <c:v>4</c:v>
                </c:pt>
                <c:pt idx="107">
                  <c:v>10</c:v>
                </c:pt>
                <c:pt idx="108">
                  <c:v>12</c:v>
                </c:pt>
                <c:pt idx="109">
                  <c:v>14</c:v>
                </c:pt>
                <c:pt idx="110">
                  <c:v>10</c:v>
                </c:pt>
                <c:pt idx="111">
                  <c:v>14</c:v>
                </c:pt>
                <c:pt idx="112">
                  <c:v>11</c:v>
                </c:pt>
                <c:pt idx="113">
                  <c:v>14</c:v>
                </c:pt>
                <c:pt idx="114">
                  <c:v>6</c:v>
                </c:pt>
                <c:pt idx="115">
                  <c:v>4</c:v>
                </c:pt>
                <c:pt idx="116">
                  <c:v>2</c:v>
                </c:pt>
                <c:pt idx="117">
                  <c:v>5</c:v>
                </c:pt>
                <c:pt idx="118">
                  <c:v>10</c:v>
                </c:pt>
                <c:pt idx="119">
                  <c:v>14</c:v>
                </c:pt>
                <c:pt idx="120">
                  <c:v>4</c:v>
                </c:pt>
                <c:pt idx="121">
                  <c:v>13</c:v>
                </c:pt>
                <c:pt idx="122">
                  <c:v>4</c:v>
                </c:pt>
                <c:pt idx="123">
                  <c:v>14</c:v>
                </c:pt>
                <c:pt idx="124">
                  <c:v>8</c:v>
                </c:pt>
                <c:pt idx="125">
                  <c:v>2</c:v>
                </c:pt>
                <c:pt idx="126">
                  <c:v>4</c:v>
                </c:pt>
                <c:pt idx="127">
                  <c:v>10</c:v>
                </c:pt>
                <c:pt idx="128">
                  <c:v>1</c:v>
                </c:pt>
                <c:pt idx="129">
                  <c:v>9</c:v>
                </c:pt>
                <c:pt idx="130">
                  <c:v>4</c:v>
                </c:pt>
                <c:pt idx="131">
                  <c:v>3</c:v>
                </c:pt>
                <c:pt idx="132">
                  <c:v>1</c:v>
                </c:pt>
                <c:pt idx="133">
                  <c:v>8</c:v>
                </c:pt>
                <c:pt idx="134">
                  <c:v>12</c:v>
                </c:pt>
                <c:pt idx="135">
                  <c:v>8</c:v>
                </c:pt>
                <c:pt idx="136">
                  <c:v>7</c:v>
                </c:pt>
                <c:pt idx="137">
                  <c:v>10</c:v>
                </c:pt>
                <c:pt idx="138">
                  <c:v>4</c:v>
                </c:pt>
                <c:pt idx="139">
                  <c:v>10</c:v>
                </c:pt>
                <c:pt idx="140">
                  <c:v>10</c:v>
                </c:pt>
                <c:pt idx="141">
                  <c:v>6</c:v>
                </c:pt>
                <c:pt idx="142">
                  <c:v>1</c:v>
                </c:pt>
                <c:pt idx="143">
                  <c:v>6</c:v>
                </c:pt>
                <c:pt idx="144">
                  <c:v>2</c:v>
                </c:pt>
                <c:pt idx="145">
                  <c:v>14</c:v>
                </c:pt>
                <c:pt idx="146">
                  <c:v>4</c:v>
                </c:pt>
                <c:pt idx="147">
                  <c:v>10</c:v>
                </c:pt>
                <c:pt idx="148">
                  <c:v>6</c:v>
                </c:pt>
                <c:pt idx="149">
                  <c:v>6</c:v>
                </c:pt>
                <c:pt idx="150">
                  <c:v>9</c:v>
                </c:pt>
                <c:pt idx="151">
                  <c:v>8</c:v>
                </c:pt>
                <c:pt idx="152">
                  <c:v>11</c:v>
                </c:pt>
                <c:pt idx="153">
                  <c:v>8</c:v>
                </c:pt>
                <c:pt idx="154">
                  <c:v>14</c:v>
                </c:pt>
                <c:pt idx="155">
                  <c:v>4</c:v>
                </c:pt>
                <c:pt idx="156">
                  <c:v>12</c:v>
                </c:pt>
                <c:pt idx="157">
                  <c:v>4</c:v>
                </c:pt>
                <c:pt idx="158">
                  <c:v>14</c:v>
                </c:pt>
                <c:pt idx="159">
                  <c:v>10</c:v>
                </c:pt>
                <c:pt idx="160">
                  <c:v>12</c:v>
                </c:pt>
                <c:pt idx="161">
                  <c:v>4</c:v>
                </c:pt>
                <c:pt idx="162">
                  <c:v>9</c:v>
                </c:pt>
                <c:pt idx="163">
                  <c:v>9</c:v>
                </c:pt>
                <c:pt idx="164">
                  <c:v>2</c:v>
                </c:pt>
                <c:pt idx="165">
                  <c:v>2</c:v>
                </c:pt>
                <c:pt idx="166">
                  <c:v>6</c:v>
                </c:pt>
                <c:pt idx="167">
                  <c:v>6</c:v>
                </c:pt>
                <c:pt idx="168">
                  <c:v>12</c:v>
                </c:pt>
                <c:pt idx="169">
                  <c:v>4</c:v>
                </c:pt>
                <c:pt idx="170">
                  <c:v>9</c:v>
                </c:pt>
                <c:pt idx="171">
                  <c:v>2</c:v>
                </c:pt>
                <c:pt idx="172">
                  <c:v>14</c:v>
                </c:pt>
                <c:pt idx="173">
                  <c:v>4</c:v>
                </c:pt>
                <c:pt idx="174">
                  <c:v>2</c:v>
                </c:pt>
                <c:pt idx="175">
                  <c:v>14</c:v>
                </c:pt>
                <c:pt idx="176">
                  <c:v>7</c:v>
                </c:pt>
                <c:pt idx="177">
                  <c:v>12</c:v>
                </c:pt>
                <c:pt idx="178">
                  <c:v>8</c:v>
                </c:pt>
                <c:pt idx="179">
                  <c:v>1</c:v>
                </c:pt>
                <c:pt idx="180">
                  <c:v>4</c:v>
                </c:pt>
                <c:pt idx="181">
                  <c:v>6</c:v>
                </c:pt>
                <c:pt idx="182">
                  <c:v>12</c:v>
                </c:pt>
                <c:pt idx="183">
                  <c:v>6</c:v>
                </c:pt>
                <c:pt idx="184">
                  <c:v>10</c:v>
                </c:pt>
                <c:pt idx="185">
                  <c:v>11</c:v>
                </c:pt>
                <c:pt idx="186">
                  <c:v>6</c:v>
                </c:pt>
                <c:pt idx="187">
                  <c:v>11</c:v>
                </c:pt>
                <c:pt idx="188">
                  <c:v>14</c:v>
                </c:pt>
                <c:pt idx="189">
                  <c:v>4</c:v>
                </c:pt>
                <c:pt idx="190">
                  <c:v>9</c:v>
                </c:pt>
                <c:pt idx="191">
                  <c:v>6</c:v>
                </c:pt>
                <c:pt idx="192">
                  <c:v>4</c:v>
                </c:pt>
                <c:pt idx="193">
                  <c:v>8</c:v>
                </c:pt>
                <c:pt idx="194">
                  <c:v>14</c:v>
                </c:pt>
                <c:pt idx="195">
                  <c:v>5</c:v>
                </c:pt>
                <c:pt idx="196">
                  <c:v>4</c:v>
                </c:pt>
                <c:pt idx="197">
                  <c:v>8</c:v>
                </c:pt>
                <c:pt idx="198">
                  <c:v>15</c:v>
                </c:pt>
                <c:pt idx="199">
                  <c:v>6</c:v>
                </c:pt>
                <c:pt idx="200">
                  <c:v>4</c:v>
                </c:pt>
                <c:pt idx="201">
                  <c:v>1</c:v>
                </c:pt>
                <c:pt idx="202">
                  <c:v>1</c:v>
                </c:pt>
                <c:pt idx="203">
                  <c:v>5</c:v>
                </c:pt>
                <c:pt idx="204">
                  <c:v>5</c:v>
                </c:pt>
                <c:pt idx="205">
                  <c:v>6</c:v>
                </c:pt>
                <c:pt idx="206">
                  <c:v>14</c:v>
                </c:pt>
                <c:pt idx="207">
                  <c:v>1</c:v>
                </c:pt>
                <c:pt idx="208">
                  <c:v>6</c:v>
                </c:pt>
                <c:pt idx="209">
                  <c:v>8</c:v>
                </c:pt>
                <c:pt idx="210">
                  <c:v>14</c:v>
                </c:pt>
                <c:pt idx="211">
                  <c:v>3</c:v>
                </c:pt>
                <c:pt idx="212">
                  <c:v>10</c:v>
                </c:pt>
                <c:pt idx="213">
                  <c:v>10</c:v>
                </c:pt>
                <c:pt idx="214">
                  <c:v>6</c:v>
                </c:pt>
                <c:pt idx="215">
                  <c:v>8</c:v>
                </c:pt>
                <c:pt idx="216">
                  <c:v>1</c:v>
                </c:pt>
                <c:pt idx="217">
                  <c:v>8</c:v>
                </c:pt>
                <c:pt idx="218">
                  <c:v>14</c:v>
                </c:pt>
                <c:pt idx="219">
                  <c:v>10</c:v>
                </c:pt>
                <c:pt idx="220">
                  <c:v>1</c:v>
                </c:pt>
                <c:pt idx="221">
                  <c:v>14</c:v>
                </c:pt>
                <c:pt idx="222">
                  <c:v>12</c:v>
                </c:pt>
                <c:pt idx="223">
                  <c:v>16</c:v>
                </c:pt>
                <c:pt idx="224">
                  <c:v>2</c:v>
                </c:pt>
                <c:pt idx="225">
                  <c:v>4</c:v>
                </c:pt>
                <c:pt idx="226">
                  <c:v>9</c:v>
                </c:pt>
                <c:pt idx="227">
                  <c:v>10</c:v>
                </c:pt>
                <c:pt idx="228">
                  <c:v>5</c:v>
                </c:pt>
                <c:pt idx="229">
                  <c:v>10</c:v>
                </c:pt>
                <c:pt idx="230">
                  <c:v>4</c:v>
                </c:pt>
                <c:pt idx="231">
                  <c:v>4</c:v>
                </c:pt>
                <c:pt idx="232">
                  <c:v>1</c:v>
                </c:pt>
                <c:pt idx="233">
                  <c:v>1</c:v>
                </c:pt>
                <c:pt idx="234">
                  <c:v>10</c:v>
                </c:pt>
                <c:pt idx="235">
                  <c:v>6</c:v>
                </c:pt>
                <c:pt idx="236">
                  <c:v>1</c:v>
                </c:pt>
                <c:pt idx="237">
                  <c:v>7</c:v>
                </c:pt>
                <c:pt idx="238">
                  <c:v>7</c:v>
                </c:pt>
                <c:pt idx="239">
                  <c:v>14</c:v>
                </c:pt>
                <c:pt idx="240">
                  <c:v>7</c:v>
                </c:pt>
                <c:pt idx="241">
                  <c:v>14</c:v>
                </c:pt>
                <c:pt idx="242">
                  <c:v>4</c:v>
                </c:pt>
                <c:pt idx="243">
                  <c:v>12</c:v>
                </c:pt>
                <c:pt idx="244">
                  <c:v>4</c:v>
                </c:pt>
                <c:pt idx="245">
                  <c:v>6</c:v>
                </c:pt>
                <c:pt idx="246">
                  <c:v>2</c:v>
                </c:pt>
                <c:pt idx="247">
                  <c:v>6</c:v>
                </c:pt>
                <c:pt idx="248">
                  <c:v>4</c:v>
                </c:pt>
                <c:pt idx="249">
                  <c:v>8</c:v>
                </c:pt>
                <c:pt idx="250">
                  <c:v>9</c:v>
                </c:pt>
                <c:pt idx="251">
                  <c:v>12</c:v>
                </c:pt>
                <c:pt idx="252">
                  <c:v>7</c:v>
                </c:pt>
                <c:pt idx="253">
                  <c:v>1</c:v>
                </c:pt>
                <c:pt idx="254">
                  <c:v>10</c:v>
                </c:pt>
                <c:pt idx="255">
                  <c:v>11</c:v>
                </c:pt>
                <c:pt idx="256">
                  <c:v>10</c:v>
                </c:pt>
                <c:pt idx="257">
                  <c:v>14</c:v>
                </c:pt>
                <c:pt idx="258">
                  <c:v>6</c:v>
                </c:pt>
                <c:pt idx="259">
                  <c:v>6</c:v>
                </c:pt>
                <c:pt idx="260">
                  <c:v>2</c:v>
                </c:pt>
                <c:pt idx="261">
                  <c:v>10</c:v>
                </c:pt>
                <c:pt idx="262">
                  <c:v>6</c:v>
                </c:pt>
                <c:pt idx="263">
                  <c:v>1</c:v>
                </c:pt>
                <c:pt idx="264">
                  <c:v>4</c:v>
                </c:pt>
                <c:pt idx="265">
                  <c:v>14</c:v>
                </c:pt>
                <c:pt idx="266">
                  <c:v>6</c:v>
                </c:pt>
                <c:pt idx="267">
                  <c:v>8</c:v>
                </c:pt>
                <c:pt idx="268">
                  <c:v>14</c:v>
                </c:pt>
                <c:pt idx="269">
                  <c:v>7</c:v>
                </c:pt>
                <c:pt idx="270">
                  <c:v>10</c:v>
                </c:pt>
                <c:pt idx="271">
                  <c:v>12</c:v>
                </c:pt>
                <c:pt idx="272">
                  <c:v>9</c:v>
                </c:pt>
                <c:pt idx="273">
                  <c:v>11</c:v>
                </c:pt>
                <c:pt idx="274">
                  <c:v>6</c:v>
                </c:pt>
                <c:pt idx="275">
                  <c:v>2</c:v>
                </c:pt>
                <c:pt idx="276">
                  <c:v>6</c:v>
                </c:pt>
                <c:pt idx="277">
                  <c:v>8</c:v>
                </c:pt>
                <c:pt idx="278">
                  <c:v>12</c:v>
                </c:pt>
                <c:pt idx="279">
                  <c:v>13</c:v>
                </c:pt>
                <c:pt idx="280">
                  <c:v>8</c:v>
                </c:pt>
                <c:pt idx="281">
                  <c:v>3</c:v>
                </c:pt>
                <c:pt idx="282">
                  <c:v>14</c:v>
                </c:pt>
                <c:pt idx="283">
                  <c:v>10</c:v>
                </c:pt>
                <c:pt idx="284">
                  <c:v>1</c:v>
                </c:pt>
                <c:pt idx="285">
                  <c:v>13</c:v>
                </c:pt>
                <c:pt idx="286">
                  <c:v>9</c:v>
                </c:pt>
                <c:pt idx="287">
                  <c:v>12</c:v>
                </c:pt>
                <c:pt idx="288">
                  <c:v>1</c:v>
                </c:pt>
                <c:pt idx="289">
                  <c:v>8</c:v>
                </c:pt>
                <c:pt idx="290">
                  <c:v>14</c:v>
                </c:pt>
                <c:pt idx="291">
                  <c:v>5</c:v>
                </c:pt>
                <c:pt idx="292">
                  <c:v>7</c:v>
                </c:pt>
                <c:pt idx="293">
                  <c:v>6</c:v>
                </c:pt>
                <c:pt idx="294">
                  <c:v>13</c:v>
                </c:pt>
                <c:pt idx="295">
                  <c:v>8</c:v>
                </c:pt>
                <c:pt idx="296">
                  <c:v>1</c:v>
                </c:pt>
                <c:pt idx="297">
                  <c:v>4</c:v>
                </c:pt>
                <c:pt idx="298">
                  <c:v>12</c:v>
                </c:pt>
                <c:pt idx="299">
                  <c:v>11</c:v>
                </c:pt>
                <c:pt idx="300">
                  <c:v>8</c:v>
                </c:pt>
                <c:pt idx="301">
                  <c:v>14</c:v>
                </c:pt>
                <c:pt idx="302">
                  <c:v>14</c:v>
                </c:pt>
                <c:pt idx="303">
                  <c:v>8</c:v>
                </c:pt>
                <c:pt idx="304">
                  <c:v>8</c:v>
                </c:pt>
                <c:pt idx="305">
                  <c:v>12</c:v>
                </c:pt>
                <c:pt idx="306">
                  <c:v>4</c:v>
                </c:pt>
                <c:pt idx="307">
                  <c:v>14</c:v>
                </c:pt>
                <c:pt idx="308">
                  <c:v>11</c:v>
                </c:pt>
                <c:pt idx="309">
                  <c:v>14</c:v>
                </c:pt>
                <c:pt idx="310">
                  <c:v>1</c:v>
                </c:pt>
                <c:pt idx="311">
                  <c:v>9</c:v>
                </c:pt>
                <c:pt idx="312">
                  <c:v>9</c:v>
                </c:pt>
                <c:pt idx="313">
                  <c:v>3</c:v>
                </c:pt>
                <c:pt idx="314">
                  <c:v>14</c:v>
                </c:pt>
                <c:pt idx="315">
                  <c:v>6</c:v>
                </c:pt>
                <c:pt idx="316">
                  <c:v>14</c:v>
                </c:pt>
                <c:pt idx="317">
                  <c:v>6</c:v>
                </c:pt>
                <c:pt idx="318">
                  <c:v>12</c:v>
                </c:pt>
                <c:pt idx="319">
                  <c:v>6</c:v>
                </c:pt>
                <c:pt idx="320">
                  <c:v>14</c:v>
                </c:pt>
                <c:pt idx="321">
                  <c:v>1</c:v>
                </c:pt>
                <c:pt idx="322">
                  <c:v>14</c:v>
                </c:pt>
                <c:pt idx="323">
                  <c:v>10</c:v>
                </c:pt>
                <c:pt idx="324">
                  <c:v>1</c:v>
                </c:pt>
                <c:pt idx="325">
                  <c:v>14</c:v>
                </c:pt>
                <c:pt idx="326">
                  <c:v>5</c:v>
                </c:pt>
                <c:pt idx="327">
                  <c:v>14</c:v>
                </c:pt>
                <c:pt idx="328">
                  <c:v>10</c:v>
                </c:pt>
                <c:pt idx="329">
                  <c:v>7</c:v>
                </c:pt>
                <c:pt idx="330">
                  <c:v>1</c:v>
                </c:pt>
                <c:pt idx="331">
                  <c:v>8</c:v>
                </c:pt>
                <c:pt idx="332">
                  <c:v>8</c:v>
                </c:pt>
                <c:pt idx="333">
                  <c:v>10</c:v>
                </c:pt>
                <c:pt idx="334">
                  <c:v>9</c:v>
                </c:pt>
                <c:pt idx="335">
                  <c:v>8</c:v>
                </c:pt>
                <c:pt idx="336">
                  <c:v>8</c:v>
                </c:pt>
                <c:pt idx="337">
                  <c:v>1</c:v>
                </c:pt>
                <c:pt idx="338">
                  <c:v>12</c:v>
                </c:pt>
                <c:pt idx="339">
                  <c:v>5</c:v>
                </c:pt>
                <c:pt idx="340">
                  <c:v>1</c:v>
                </c:pt>
                <c:pt idx="341">
                  <c:v>8</c:v>
                </c:pt>
                <c:pt idx="342">
                  <c:v>14</c:v>
                </c:pt>
                <c:pt idx="343">
                  <c:v>9</c:v>
                </c:pt>
                <c:pt idx="344">
                  <c:v>6</c:v>
                </c:pt>
                <c:pt idx="345">
                  <c:v>4</c:v>
                </c:pt>
                <c:pt idx="346">
                  <c:v>6</c:v>
                </c:pt>
                <c:pt idx="347">
                  <c:v>4</c:v>
                </c:pt>
                <c:pt idx="348">
                  <c:v>8</c:v>
                </c:pt>
                <c:pt idx="349">
                  <c:v>4</c:v>
                </c:pt>
                <c:pt idx="350">
                  <c:v>14</c:v>
                </c:pt>
                <c:pt idx="351">
                  <c:v>5</c:v>
                </c:pt>
                <c:pt idx="352">
                  <c:v>5</c:v>
                </c:pt>
                <c:pt idx="353">
                  <c:v>9</c:v>
                </c:pt>
                <c:pt idx="354">
                  <c:v>14</c:v>
                </c:pt>
                <c:pt idx="355">
                  <c:v>4</c:v>
                </c:pt>
                <c:pt idx="356">
                  <c:v>6</c:v>
                </c:pt>
                <c:pt idx="357">
                  <c:v>1</c:v>
                </c:pt>
                <c:pt idx="358">
                  <c:v>11</c:v>
                </c:pt>
                <c:pt idx="359">
                  <c:v>5</c:v>
                </c:pt>
                <c:pt idx="360">
                  <c:v>8</c:v>
                </c:pt>
                <c:pt idx="361">
                  <c:v>10</c:v>
                </c:pt>
                <c:pt idx="362">
                  <c:v>10</c:v>
                </c:pt>
                <c:pt idx="363">
                  <c:v>8</c:v>
                </c:pt>
                <c:pt idx="364">
                  <c:v>6</c:v>
                </c:pt>
                <c:pt idx="365">
                  <c:v>6</c:v>
                </c:pt>
                <c:pt idx="366">
                  <c:v>13</c:v>
                </c:pt>
                <c:pt idx="367">
                  <c:v>9</c:v>
                </c:pt>
                <c:pt idx="368">
                  <c:v>8</c:v>
                </c:pt>
                <c:pt idx="369">
                  <c:v>14</c:v>
                </c:pt>
                <c:pt idx="370">
                  <c:v>13</c:v>
                </c:pt>
                <c:pt idx="371">
                  <c:v>4</c:v>
                </c:pt>
                <c:pt idx="372">
                  <c:v>4</c:v>
                </c:pt>
                <c:pt idx="373">
                  <c:v>15</c:v>
                </c:pt>
                <c:pt idx="374">
                  <c:v>4</c:v>
                </c:pt>
                <c:pt idx="375">
                  <c:v>12</c:v>
                </c:pt>
                <c:pt idx="376">
                  <c:v>12</c:v>
                </c:pt>
                <c:pt idx="377">
                  <c:v>5</c:v>
                </c:pt>
                <c:pt idx="378">
                  <c:v>1</c:v>
                </c:pt>
                <c:pt idx="379">
                  <c:v>15</c:v>
                </c:pt>
                <c:pt idx="380">
                  <c:v>6</c:v>
                </c:pt>
                <c:pt idx="381">
                  <c:v>1</c:v>
                </c:pt>
                <c:pt idx="382">
                  <c:v>5</c:v>
                </c:pt>
                <c:pt idx="383">
                  <c:v>9</c:v>
                </c:pt>
                <c:pt idx="384">
                  <c:v>1</c:v>
                </c:pt>
                <c:pt idx="385">
                  <c:v>14</c:v>
                </c:pt>
                <c:pt idx="386">
                  <c:v>14</c:v>
                </c:pt>
                <c:pt idx="387">
                  <c:v>5</c:v>
                </c:pt>
                <c:pt idx="388">
                  <c:v>10</c:v>
                </c:pt>
                <c:pt idx="389">
                  <c:v>12</c:v>
                </c:pt>
                <c:pt idx="390">
                  <c:v>5</c:v>
                </c:pt>
                <c:pt idx="391">
                  <c:v>9</c:v>
                </c:pt>
                <c:pt idx="392">
                  <c:v>4</c:v>
                </c:pt>
                <c:pt idx="393">
                  <c:v>15</c:v>
                </c:pt>
                <c:pt idx="394">
                  <c:v>1</c:v>
                </c:pt>
                <c:pt idx="395">
                  <c:v>9</c:v>
                </c:pt>
                <c:pt idx="396">
                  <c:v>7</c:v>
                </c:pt>
                <c:pt idx="397">
                  <c:v>4</c:v>
                </c:pt>
                <c:pt idx="398">
                  <c:v>10</c:v>
                </c:pt>
                <c:pt idx="399">
                  <c:v>12</c:v>
                </c:pt>
                <c:pt idx="400">
                  <c:v>6</c:v>
                </c:pt>
                <c:pt idx="401">
                  <c:v>14</c:v>
                </c:pt>
                <c:pt idx="402">
                  <c:v>11</c:v>
                </c:pt>
                <c:pt idx="403">
                  <c:v>9</c:v>
                </c:pt>
                <c:pt idx="404">
                  <c:v>10</c:v>
                </c:pt>
                <c:pt idx="405">
                  <c:v>11</c:v>
                </c:pt>
                <c:pt idx="406">
                  <c:v>6</c:v>
                </c:pt>
                <c:pt idx="407">
                  <c:v>14</c:v>
                </c:pt>
                <c:pt idx="408">
                  <c:v>9</c:v>
                </c:pt>
                <c:pt idx="409">
                  <c:v>6</c:v>
                </c:pt>
                <c:pt idx="410">
                  <c:v>1</c:v>
                </c:pt>
                <c:pt idx="411">
                  <c:v>14</c:v>
                </c:pt>
                <c:pt idx="412">
                  <c:v>4</c:v>
                </c:pt>
                <c:pt idx="413">
                  <c:v>7</c:v>
                </c:pt>
                <c:pt idx="414">
                  <c:v>16</c:v>
                </c:pt>
                <c:pt idx="415">
                  <c:v>4</c:v>
                </c:pt>
                <c:pt idx="416">
                  <c:v>11</c:v>
                </c:pt>
                <c:pt idx="417">
                  <c:v>2</c:v>
                </c:pt>
                <c:pt idx="418">
                  <c:v>14</c:v>
                </c:pt>
                <c:pt idx="419">
                  <c:v>10</c:v>
                </c:pt>
                <c:pt idx="420">
                  <c:v>6</c:v>
                </c:pt>
                <c:pt idx="421">
                  <c:v>7</c:v>
                </c:pt>
                <c:pt idx="422">
                  <c:v>14</c:v>
                </c:pt>
                <c:pt idx="423">
                  <c:v>10</c:v>
                </c:pt>
                <c:pt idx="424">
                  <c:v>10</c:v>
                </c:pt>
                <c:pt idx="425">
                  <c:v>9</c:v>
                </c:pt>
                <c:pt idx="426">
                  <c:v>9</c:v>
                </c:pt>
                <c:pt idx="427">
                  <c:v>3</c:v>
                </c:pt>
                <c:pt idx="428">
                  <c:v>12</c:v>
                </c:pt>
                <c:pt idx="429">
                  <c:v>12</c:v>
                </c:pt>
                <c:pt idx="430">
                  <c:v>7</c:v>
                </c:pt>
                <c:pt idx="431">
                  <c:v>10</c:v>
                </c:pt>
                <c:pt idx="432">
                  <c:v>5</c:v>
                </c:pt>
                <c:pt idx="433">
                  <c:v>8</c:v>
                </c:pt>
                <c:pt idx="434">
                  <c:v>9</c:v>
                </c:pt>
                <c:pt idx="435">
                  <c:v>8</c:v>
                </c:pt>
                <c:pt idx="436">
                  <c:v>2</c:v>
                </c:pt>
                <c:pt idx="437">
                  <c:v>6</c:v>
                </c:pt>
                <c:pt idx="438">
                  <c:v>5</c:v>
                </c:pt>
                <c:pt idx="439">
                  <c:v>11</c:v>
                </c:pt>
                <c:pt idx="440">
                  <c:v>12</c:v>
                </c:pt>
                <c:pt idx="441">
                  <c:v>10</c:v>
                </c:pt>
                <c:pt idx="442">
                  <c:v>9</c:v>
                </c:pt>
                <c:pt idx="443">
                  <c:v>10</c:v>
                </c:pt>
                <c:pt idx="444">
                  <c:v>9</c:v>
                </c:pt>
                <c:pt idx="445">
                  <c:v>4</c:v>
                </c:pt>
                <c:pt idx="446">
                  <c:v>1</c:v>
                </c:pt>
                <c:pt idx="447">
                  <c:v>4</c:v>
                </c:pt>
                <c:pt idx="448">
                  <c:v>10</c:v>
                </c:pt>
                <c:pt idx="449">
                  <c:v>14</c:v>
                </c:pt>
                <c:pt idx="450">
                  <c:v>10</c:v>
                </c:pt>
                <c:pt idx="451">
                  <c:v>15</c:v>
                </c:pt>
                <c:pt idx="452">
                  <c:v>8</c:v>
                </c:pt>
                <c:pt idx="453">
                  <c:v>5</c:v>
                </c:pt>
                <c:pt idx="454">
                  <c:v>12</c:v>
                </c:pt>
                <c:pt idx="455">
                  <c:v>16</c:v>
                </c:pt>
                <c:pt idx="456">
                  <c:v>10</c:v>
                </c:pt>
                <c:pt idx="457">
                  <c:v>9</c:v>
                </c:pt>
                <c:pt idx="458">
                  <c:v>8</c:v>
                </c:pt>
                <c:pt idx="459">
                  <c:v>7</c:v>
                </c:pt>
                <c:pt idx="460">
                  <c:v>4</c:v>
                </c:pt>
                <c:pt idx="461">
                  <c:v>5</c:v>
                </c:pt>
                <c:pt idx="462">
                  <c:v>5</c:v>
                </c:pt>
                <c:pt idx="463">
                  <c:v>14</c:v>
                </c:pt>
                <c:pt idx="464">
                  <c:v>4</c:v>
                </c:pt>
                <c:pt idx="465">
                  <c:v>14</c:v>
                </c:pt>
                <c:pt idx="466">
                  <c:v>10</c:v>
                </c:pt>
                <c:pt idx="467">
                  <c:v>14</c:v>
                </c:pt>
                <c:pt idx="468">
                  <c:v>8</c:v>
                </c:pt>
                <c:pt idx="469">
                  <c:v>1</c:v>
                </c:pt>
                <c:pt idx="470">
                  <c:v>10</c:v>
                </c:pt>
                <c:pt idx="471">
                  <c:v>8</c:v>
                </c:pt>
                <c:pt idx="472">
                  <c:v>6</c:v>
                </c:pt>
                <c:pt idx="473">
                  <c:v>11</c:v>
                </c:pt>
                <c:pt idx="474">
                  <c:v>12</c:v>
                </c:pt>
                <c:pt idx="475">
                  <c:v>14</c:v>
                </c:pt>
                <c:pt idx="476">
                  <c:v>1</c:v>
                </c:pt>
                <c:pt idx="477">
                  <c:v>5</c:v>
                </c:pt>
                <c:pt idx="478">
                  <c:v>15</c:v>
                </c:pt>
                <c:pt idx="479">
                  <c:v>4</c:v>
                </c:pt>
                <c:pt idx="480">
                  <c:v>11</c:v>
                </c:pt>
                <c:pt idx="481">
                  <c:v>8</c:v>
                </c:pt>
                <c:pt idx="482">
                  <c:v>1</c:v>
                </c:pt>
                <c:pt idx="483">
                  <c:v>10</c:v>
                </c:pt>
                <c:pt idx="484">
                  <c:v>4</c:v>
                </c:pt>
                <c:pt idx="485">
                  <c:v>16</c:v>
                </c:pt>
                <c:pt idx="486">
                  <c:v>6</c:v>
                </c:pt>
                <c:pt idx="487">
                  <c:v>4</c:v>
                </c:pt>
                <c:pt idx="488">
                  <c:v>12</c:v>
                </c:pt>
                <c:pt idx="489">
                  <c:v>14</c:v>
                </c:pt>
                <c:pt idx="490">
                  <c:v>1</c:v>
                </c:pt>
                <c:pt idx="491">
                  <c:v>11</c:v>
                </c:pt>
                <c:pt idx="492">
                  <c:v>3</c:v>
                </c:pt>
                <c:pt idx="493">
                  <c:v>1</c:v>
                </c:pt>
                <c:pt idx="494">
                  <c:v>7</c:v>
                </c:pt>
                <c:pt idx="495">
                  <c:v>10</c:v>
                </c:pt>
                <c:pt idx="496">
                  <c:v>14</c:v>
                </c:pt>
                <c:pt idx="497">
                  <c:v>14</c:v>
                </c:pt>
                <c:pt idx="498">
                  <c:v>1</c:v>
                </c:pt>
                <c:pt idx="499">
                  <c:v>15</c:v>
                </c:pt>
                <c:pt idx="500">
                  <c:v>4</c:v>
                </c:pt>
                <c:pt idx="501">
                  <c:v>1</c:v>
                </c:pt>
                <c:pt idx="502">
                  <c:v>6</c:v>
                </c:pt>
                <c:pt idx="503">
                  <c:v>10</c:v>
                </c:pt>
                <c:pt idx="504">
                  <c:v>5</c:v>
                </c:pt>
                <c:pt idx="505">
                  <c:v>14</c:v>
                </c:pt>
                <c:pt idx="506">
                  <c:v>4</c:v>
                </c:pt>
                <c:pt idx="507">
                  <c:v>3</c:v>
                </c:pt>
                <c:pt idx="508">
                  <c:v>12</c:v>
                </c:pt>
                <c:pt idx="509">
                  <c:v>14</c:v>
                </c:pt>
                <c:pt idx="510">
                  <c:v>4</c:v>
                </c:pt>
                <c:pt idx="511">
                  <c:v>10</c:v>
                </c:pt>
                <c:pt idx="512">
                  <c:v>14</c:v>
                </c:pt>
                <c:pt idx="513">
                  <c:v>6</c:v>
                </c:pt>
                <c:pt idx="514">
                  <c:v>12</c:v>
                </c:pt>
                <c:pt idx="515">
                  <c:v>3</c:v>
                </c:pt>
                <c:pt idx="516">
                  <c:v>14</c:v>
                </c:pt>
                <c:pt idx="517">
                  <c:v>3</c:v>
                </c:pt>
                <c:pt idx="518">
                  <c:v>6</c:v>
                </c:pt>
                <c:pt idx="519">
                  <c:v>6</c:v>
                </c:pt>
                <c:pt idx="520">
                  <c:v>14</c:v>
                </c:pt>
                <c:pt idx="521">
                  <c:v>4</c:v>
                </c:pt>
                <c:pt idx="522">
                  <c:v>12</c:v>
                </c:pt>
                <c:pt idx="523">
                  <c:v>8</c:v>
                </c:pt>
                <c:pt idx="524">
                  <c:v>4</c:v>
                </c:pt>
                <c:pt idx="525">
                  <c:v>1</c:v>
                </c:pt>
                <c:pt idx="526">
                  <c:v>13</c:v>
                </c:pt>
                <c:pt idx="527">
                  <c:v>10</c:v>
                </c:pt>
                <c:pt idx="528">
                  <c:v>9</c:v>
                </c:pt>
                <c:pt idx="529">
                  <c:v>6</c:v>
                </c:pt>
                <c:pt idx="530">
                  <c:v>10</c:v>
                </c:pt>
                <c:pt idx="531">
                  <c:v>6</c:v>
                </c:pt>
                <c:pt idx="532">
                  <c:v>14</c:v>
                </c:pt>
                <c:pt idx="533">
                  <c:v>12</c:v>
                </c:pt>
                <c:pt idx="534">
                  <c:v>4</c:v>
                </c:pt>
                <c:pt idx="535">
                  <c:v>5</c:v>
                </c:pt>
                <c:pt idx="536">
                  <c:v>12</c:v>
                </c:pt>
                <c:pt idx="537">
                  <c:v>5</c:v>
                </c:pt>
                <c:pt idx="538">
                  <c:v>14</c:v>
                </c:pt>
                <c:pt idx="539">
                  <c:v>6</c:v>
                </c:pt>
                <c:pt idx="540">
                  <c:v>14</c:v>
                </c:pt>
                <c:pt idx="541">
                  <c:v>12</c:v>
                </c:pt>
                <c:pt idx="542">
                  <c:v>2</c:v>
                </c:pt>
                <c:pt idx="543">
                  <c:v>14</c:v>
                </c:pt>
                <c:pt idx="544">
                  <c:v>4</c:v>
                </c:pt>
                <c:pt idx="545">
                  <c:v>16</c:v>
                </c:pt>
                <c:pt idx="546">
                  <c:v>15</c:v>
                </c:pt>
                <c:pt idx="547">
                  <c:v>9</c:v>
                </c:pt>
                <c:pt idx="548">
                  <c:v>4</c:v>
                </c:pt>
                <c:pt idx="549">
                  <c:v>9</c:v>
                </c:pt>
                <c:pt idx="550">
                  <c:v>12</c:v>
                </c:pt>
                <c:pt idx="551">
                  <c:v>4</c:v>
                </c:pt>
                <c:pt idx="552">
                  <c:v>8</c:v>
                </c:pt>
                <c:pt idx="553">
                  <c:v>11</c:v>
                </c:pt>
                <c:pt idx="554">
                  <c:v>10</c:v>
                </c:pt>
                <c:pt idx="555">
                  <c:v>8</c:v>
                </c:pt>
                <c:pt idx="556">
                  <c:v>9</c:v>
                </c:pt>
                <c:pt idx="557">
                  <c:v>1</c:v>
                </c:pt>
                <c:pt idx="558">
                  <c:v>2</c:v>
                </c:pt>
                <c:pt idx="559">
                  <c:v>14</c:v>
                </c:pt>
                <c:pt idx="560">
                  <c:v>14</c:v>
                </c:pt>
                <c:pt idx="561">
                  <c:v>1</c:v>
                </c:pt>
                <c:pt idx="562">
                  <c:v>15</c:v>
                </c:pt>
                <c:pt idx="563">
                  <c:v>6</c:v>
                </c:pt>
                <c:pt idx="564">
                  <c:v>14</c:v>
                </c:pt>
                <c:pt idx="565">
                  <c:v>10</c:v>
                </c:pt>
                <c:pt idx="566">
                  <c:v>12</c:v>
                </c:pt>
                <c:pt idx="567">
                  <c:v>14</c:v>
                </c:pt>
                <c:pt idx="568">
                  <c:v>10</c:v>
                </c:pt>
                <c:pt idx="569">
                  <c:v>7</c:v>
                </c:pt>
                <c:pt idx="570">
                  <c:v>5</c:v>
                </c:pt>
                <c:pt idx="571">
                  <c:v>2</c:v>
                </c:pt>
                <c:pt idx="572">
                  <c:v>10</c:v>
                </c:pt>
                <c:pt idx="573">
                  <c:v>8</c:v>
                </c:pt>
                <c:pt idx="574">
                  <c:v>1</c:v>
                </c:pt>
                <c:pt idx="575">
                  <c:v>2</c:v>
                </c:pt>
                <c:pt idx="576">
                  <c:v>6</c:v>
                </c:pt>
                <c:pt idx="577">
                  <c:v>11</c:v>
                </c:pt>
                <c:pt idx="578">
                  <c:v>15</c:v>
                </c:pt>
                <c:pt idx="579">
                  <c:v>6</c:v>
                </c:pt>
                <c:pt idx="580">
                  <c:v>14</c:v>
                </c:pt>
                <c:pt idx="581">
                  <c:v>13</c:v>
                </c:pt>
                <c:pt idx="582">
                  <c:v>15</c:v>
                </c:pt>
                <c:pt idx="583">
                  <c:v>3</c:v>
                </c:pt>
                <c:pt idx="584">
                  <c:v>14</c:v>
                </c:pt>
                <c:pt idx="585">
                  <c:v>13</c:v>
                </c:pt>
                <c:pt idx="586">
                  <c:v>2</c:v>
                </c:pt>
                <c:pt idx="587">
                  <c:v>14</c:v>
                </c:pt>
                <c:pt idx="588">
                  <c:v>2</c:v>
                </c:pt>
                <c:pt idx="589">
                  <c:v>4</c:v>
                </c:pt>
                <c:pt idx="590">
                  <c:v>10</c:v>
                </c:pt>
                <c:pt idx="591">
                  <c:v>14</c:v>
                </c:pt>
                <c:pt idx="592">
                  <c:v>7</c:v>
                </c:pt>
                <c:pt idx="593">
                  <c:v>4</c:v>
                </c:pt>
                <c:pt idx="594">
                  <c:v>1</c:v>
                </c:pt>
                <c:pt idx="595">
                  <c:v>6</c:v>
                </c:pt>
                <c:pt idx="596">
                  <c:v>4</c:v>
                </c:pt>
                <c:pt idx="597">
                  <c:v>13</c:v>
                </c:pt>
                <c:pt idx="598">
                  <c:v>9</c:v>
                </c:pt>
                <c:pt idx="599">
                  <c:v>9</c:v>
                </c:pt>
                <c:pt idx="600">
                  <c:v>14</c:v>
                </c:pt>
                <c:pt idx="601">
                  <c:v>6</c:v>
                </c:pt>
                <c:pt idx="602">
                  <c:v>14</c:v>
                </c:pt>
                <c:pt idx="603">
                  <c:v>5</c:v>
                </c:pt>
                <c:pt idx="604">
                  <c:v>11</c:v>
                </c:pt>
                <c:pt idx="605">
                  <c:v>6</c:v>
                </c:pt>
                <c:pt idx="606">
                  <c:v>1</c:v>
                </c:pt>
                <c:pt idx="607">
                  <c:v>4</c:v>
                </c:pt>
                <c:pt idx="608">
                  <c:v>12</c:v>
                </c:pt>
                <c:pt idx="609">
                  <c:v>8</c:v>
                </c:pt>
                <c:pt idx="610">
                  <c:v>10</c:v>
                </c:pt>
                <c:pt idx="611">
                  <c:v>10</c:v>
                </c:pt>
                <c:pt idx="612">
                  <c:v>5</c:v>
                </c:pt>
                <c:pt idx="613">
                  <c:v>14</c:v>
                </c:pt>
                <c:pt idx="614">
                  <c:v>8</c:v>
                </c:pt>
                <c:pt idx="615">
                  <c:v>4</c:v>
                </c:pt>
                <c:pt idx="616">
                  <c:v>8</c:v>
                </c:pt>
                <c:pt idx="617">
                  <c:v>8</c:v>
                </c:pt>
                <c:pt idx="618">
                  <c:v>16</c:v>
                </c:pt>
                <c:pt idx="619">
                  <c:v>8</c:v>
                </c:pt>
                <c:pt idx="620">
                  <c:v>11</c:v>
                </c:pt>
                <c:pt idx="621">
                  <c:v>6</c:v>
                </c:pt>
                <c:pt idx="622">
                  <c:v>14</c:v>
                </c:pt>
                <c:pt idx="623">
                  <c:v>6</c:v>
                </c:pt>
                <c:pt idx="624">
                  <c:v>4</c:v>
                </c:pt>
                <c:pt idx="625">
                  <c:v>6</c:v>
                </c:pt>
                <c:pt idx="626">
                  <c:v>10</c:v>
                </c:pt>
                <c:pt idx="627">
                  <c:v>4</c:v>
                </c:pt>
                <c:pt idx="628">
                  <c:v>12</c:v>
                </c:pt>
                <c:pt idx="629">
                  <c:v>10</c:v>
                </c:pt>
                <c:pt idx="630">
                  <c:v>10</c:v>
                </c:pt>
                <c:pt idx="631">
                  <c:v>5</c:v>
                </c:pt>
                <c:pt idx="632">
                  <c:v>4</c:v>
                </c:pt>
                <c:pt idx="633">
                  <c:v>3</c:v>
                </c:pt>
                <c:pt idx="634">
                  <c:v>12</c:v>
                </c:pt>
                <c:pt idx="635">
                  <c:v>14</c:v>
                </c:pt>
                <c:pt idx="636">
                  <c:v>10</c:v>
                </c:pt>
                <c:pt idx="637">
                  <c:v>7</c:v>
                </c:pt>
                <c:pt idx="638">
                  <c:v>8</c:v>
                </c:pt>
                <c:pt idx="639">
                  <c:v>4</c:v>
                </c:pt>
                <c:pt idx="640">
                  <c:v>3</c:v>
                </c:pt>
                <c:pt idx="641">
                  <c:v>14</c:v>
                </c:pt>
                <c:pt idx="642">
                  <c:v>10</c:v>
                </c:pt>
                <c:pt idx="643">
                  <c:v>8</c:v>
                </c:pt>
                <c:pt idx="644">
                  <c:v>14</c:v>
                </c:pt>
                <c:pt idx="645">
                  <c:v>2</c:v>
                </c:pt>
                <c:pt idx="646">
                  <c:v>2</c:v>
                </c:pt>
                <c:pt idx="647">
                  <c:v>14</c:v>
                </c:pt>
                <c:pt idx="648">
                  <c:v>9</c:v>
                </c:pt>
                <c:pt idx="649">
                  <c:v>6</c:v>
                </c:pt>
                <c:pt idx="650">
                  <c:v>6</c:v>
                </c:pt>
                <c:pt idx="651">
                  <c:v>1</c:v>
                </c:pt>
                <c:pt idx="652">
                  <c:v>14</c:v>
                </c:pt>
                <c:pt idx="653">
                  <c:v>6</c:v>
                </c:pt>
                <c:pt idx="654">
                  <c:v>7</c:v>
                </c:pt>
                <c:pt idx="655">
                  <c:v>1</c:v>
                </c:pt>
                <c:pt idx="656">
                  <c:v>14</c:v>
                </c:pt>
                <c:pt idx="657">
                  <c:v>1</c:v>
                </c:pt>
                <c:pt idx="658">
                  <c:v>1</c:v>
                </c:pt>
                <c:pt idx="659">
                  <c:v>2</c:v>
                </c:pt>
                <c:pt idx="660">
                  <c:v>6</c:v>
                </c:pt>
                <c:pt idx="661">
                  <c:v>13</c:v>
                </c:pt>
                <c:pt idx="662">
                  <c:v>11</c:v>
                </c:pt>
                <c:pt idx="663">
                  <c:v>14</c:v>
                </c:pt>
                <c:pt idx="664">
                  <c:v>14</c:v>
                </c:pt>
                <c:pt idx="665">
                  <c:v>5</c:v>
                </c:pt>
                <c:pt idx="666">
                  <c:v>12</c:v>
                </c:pt>
                <c:pt idx="667">
                  <c:v>6</c:v>
                </c:pt>
                <c:pt idx="668">
                  <c:v>4</c:v>
                </c:pt>
                <c:pt idx="669">
                  <c:v>15</c:v>
                </c:pt>
                <c:pt idx="670">
                  <c:v>6</c:v>
                </c:pt>
                <c:pt idx="671">
                  <c:v>5</c:v>
                </c:pt>
                <c:pt idx="672">
                  <c:v>12</c:v>
                </c:pt>
                <c:pt idx="673">
                  <c:v>4</c:v>
                </c:pt>
                <c:pt idx="674">
                  <c:v>10</c:v>
                </c:pt>
                <c:pt idx="675">
                  <c:v>10</c:v>
                </c:pt>
                <c:pt idx="676">
                  <c:v>12</c:v>
                </c:pt>
                <c:pt idx="677">
                  <c:v>4</c:v>
                </c:pt>
                <c:pt idx="678">
                  <c:v>14</c:v>
                </c:pt>
                <c:pt idx="679">
                  <c:v>16</c:v>
                </c:pt>
                <c:pt idx="680">
                  <c:v>2</c:v>
                </c:pt>
                <c:pt idx="681">
                  <c:v>8</c:v>
                </c:pt>
                <c:pt idx="682">
                  <c:v>5</c:v>
                </c:pt>
                <c:pt idx="683">
                  <c:v>14</c:v>
                </c:pt>
                <c:pt idx="684">
                  <c:v>14</c:v>
                </c:pt>
                <c:pt idx="685">
                  <c:v>14</c:v>
                </c:pt>
                <c:pt idx="686">
                  <c:v>6</c:v>
                </c:pt>
                <c:pt idx="687">
                  <c:v>6</c:v>
                </c:pt>
                <c:pt idx="688">
                  <c:v>6</c:v>
                </c:pt>
                <c:pt idx="689">
                  <c:v>8</c:v>
                </c:pt>
                <c:pt idx="690">
                  <c:v>16</c:v>
                </c:pt>
                <c:pt idx="691">
                  <c:v>15</c:v>
                </c:pt>
                <c:pt idx="692">
                  <c:v>13</c:v>
                </c:pt>
                <c:pt idx="693">
                  <c:v>12</c:v>
                </c:pt>
                <c:pt idx="694">
                  <c:v>1</c:v>
                </c:pt>
                <c:pt idx="695">
                  <c:v>10</c:v>
                </c:pt>
                <c:pt idx="696">
                  <c:v>14</c:v>
                </c:pt>
                <c:pt idx="697">
                  <c:v>6</c:v>
                </c:pt>
                <c:pt idx="698">
                  <c:v>1</c:v>
                </c:pt>
                <c:pt idx="699">
                  <c:v>14</c:v>
                </c:pt>
                <c:pt idx="700">
                  <c:v>10</c:v>
                </c:pt>
                <c:pt idx="701">
                  <c:v>8</c:v>
                </c:pt>
                <c:pt idx="702">
                  <c:v>9</c:v>
                </c:pt>
                <c:pt idx="703">
                  <c:v>14</c:v>
                </c:pt>
                <c:pt idx="704">
                  <c:v>4</c:v>
                </c:pt>
                <c:pt idx="705">
                  <c:v>5</c:v>
                </c:pt>
                <c:pt idx="706">
                  <c:v>2</c:v>
                </c:pt>
                <c:pt idx="707">
                  <c:v>6</c:v>
                </c:pt>
                <c:pt idx="708">
                  <c:v>4</c:v>
                </c:pt>
                <c:pt idx="709">
                  <c:v>4</c:v>
                </c:pt>
                <c:pt idx="710">
                  <c:v>8</c:v>
                </c:pt>
                <c:pt idx="711">
                  <c:v>4</c:v>
                </c:pt>
                <c:pt idx="712">
                  <c:v>2</c:v>
                </c:pt>
                <c:pt idx="713">
                  <c:v>8</c:v>
                </c:pt>
                <c:pt idx="714">
                  <c:v>13</c:v>
                </c:pt>
                <c:pt idx="715">
                  <c:v>8</c:v>
                </c:pt>
                <c:pt idx="716">
                  <c:v>1</c:v>
                </c:pt>
                <c:pt idx="717">
                  <c:v>5</c:v>
                </c:pt>
                <c:pt idx="718">
                  <c:v>4</c:v>
                </c:pt>
                <c:pt idx="719">
                  <c:v>13</c:v>
                </c:pt>
                <c:pt idx="720">
                  <c:v>10</c:v>
                </c:pt>
                <c:pt idx="721">
                  <c:v>6</c:v>
                </c:pt>
                <c:pt idx="722">
                  <c:v>6</c:v>
                </c:pt>
                <c:pt idx="723">
                  <c:v>6</c:v>
                </c:pt>
                <c:pt idx="724">
                  <c:v>14</c:v>
                </c:pt>
                <c:pt idx="725">
                  <c:v>6</c:v>
                </c:pt>
                <c:pt idx="726">
                  <c:v>10</c:v>
                </c:pt>
                <c:pt idx="727">
                  <c:v>6</c:v>
                </c:pt>
                <c:pt idx="728">
                  <c:v>7</c:v>
                </c:pt>
                <c:pt idx="729">
                  <c:v>10</c:v>
                </c:pt>
                <c:pt idx="730">
                  <c:v>4</c:v>
                </c:pt>
                <c:pt idx="731">
                  <c:v>12</c:v>
                </c:pt>
                <c:pt idx="732">
                  <c:v>2</c:v>
                </c:pt>
                <c:pt idx="733">
                  <c:v>14</c:v>
                </c:pt>
                <c:pt idx="734">
                  <c:v>5</c:v>
                </c:pt>
                <c:pt idx="735">
                  <c:v>6</c:v>
                </c:pt>
                <c:pt idx="736">
                  <c:v>7</c:v>
                </c:pt>
                <c:pt idx="737">
                  <c:v>1</c:v>
                </c:pt>
                <c:pt idx="738">
                  <c:v>5</c:v>
                </c:pt>
                <c:pt idx="739">
                  <c:v>10</c:v>
                </c:pt>
                <c:pt idx="740">
                  <c:v>7</c:v>
                </c:pt>
                <c:pt idx="741">
                  <c:v>6</c:v>
                </c:pt>
                <c:pt idx="742">
                  <c:v>1</c:v>
                </c:pt>
                <c:pt idx="743">
                  <c:v>9</c:v>
                </c:pt>
                <c:pt idx="744">
                  <c:v>3</c:v>
                </c:pt>
                <c:pt idx="745">
                  <c:v>9</c:v>
                </c:pt>
                <c:pt idx="746">
                  <c:v>10</c:v>
                </c:pt>
                <c:pt idx="747">
                  <c:v>12</c:v>
                </c:pt>
                <c:pt idx="748">
                  <c:v>11</c:v>
                </c:pt>
                <c:pt idx="749">
                  <c:v>12</c:v>
                </c:pt>
                <c:pt idx="750">
                  <c:v>2</c:v>
                </c:pt>
                <c:pt idx="751">
                  <c:v>4</c:v>
                </c:pt>
                <c:pt idx="752">
                  <c:v>8</c:v>
                </c:pt>
                <c:pt idx="753">
                  <c:v>6</c:v>
                </c:pt>
                <c:pt idx="754">
                  <c:v>14</c:v>
                </c:pt>
                <c:pt idx="755">
                  <c:v>7</c:v>
                </c:pt>
                <c:pt idx="756">
                  <c:v>1</c:v>
                </c:pt>
                <c:pt idx="757">
                  <c:v>6</c:v>
                </c:pt>
                <c:pt idx="758">
                  <c:v>12</c:v>
                </c:pt>
                <c:pt idx="759">
                  <c:v>6</c:v>
                </c:pt>
                <c:pt idx="760">
                  <c:v>14</c:v>
                </c:pt>
                <c:pt idx="761">
                  <c:v>8</c:v>
                </c:pt>
                <c:pt idx="762">
                  <c:v>1</c:v>
                </c:pt>
                <c:pt idx="763">
                  <c:v>6</c:v>
                </c:pt>
                <c:pt idx="764">
                  <c:v>3</c:v>
                </c:pt>
                <c:pt idx="765">
                  <c:v>8</c:v>
                </c:pt>
                <c:pt idx="766">
                  <c:v>9</c:v>
                </c:pt>
                <c:pt idx="767">
                  <c:v>1</c:v>
                </c:pt>
                <c:pt idx="768">
                  <c:v>3</c:v>
                </c:pt>
                <c:pt idx="769">
                  <c:v>7</c:v>
                </c:pt>
                <c:pt idx="770">
                  <c:v>1</c:v>
                </c:pt>
                <c:pt idx="771">
                  <c:v>8</c:v>
                </c:pt>
                <c:pt idx="772">
                  <c:v>4</c:v>
                </c:pt>
                <c:pt idx="773">
                  <c:v>1</c:v>
                </c:pt>
                <c:pt idx="774">
                  <c:v>1</c:v>
                </c:pt>
                <c:pt idx="775">
                  <c:v>4</c:v>
                </c:pt>
                <c:pt idx="776">
                  <c:v>11</c:v>
                </c:pt>
                <c:pt idx="777">
                  <c:v>9</c:v>
                </c:pt>
                <c:pt idx="778">
                  <c:v>10</c:v>
                </c:pt>
                <c:pt idx="779">
                  <c:v>5</c:v>
                </c:pt>
                <c:pt idx="780">
                  <c:v>10</c:v>
                </c:pt>
                <c:pt idx="781">
                  <c:v>8</c:v>
                </c:pt>
                <c:pt idx="782">
                  <c:v>14</c:v>
                </c:pt>
                <c:pt idx="783">
                  <c:v>10</c:v>
                </c:pt>
                <c:pt idx="784">
                  <c:v>9</c:v>
                </c:pt>
                <c:pt idx="785">
                  <c:v>6</c:v>
                </c:pt>
                <c:pt idx="786">
                  <c:v>8</c:v>
                </c:pt>
                <c:pt idx="787">
                  <c:v>13</c:v>
                </c:pt>
                <c:pt idx="788">
                  <c:v>12</c:v>
                </c:pt>
                <c:pt idx="789">
                  <c:v>3</c:v>
                </c:pt>
                <c:pt idx="790">
                  <c:v>7</c:v>
                </c:pt>
                <c:pt idx="791">
                  <c:v>3</c:v>
                </c:pt>
                <c:pt idx="792">
                  <c:v>6</c:v>
                </c:pt>
                <c:pt idx="793">
                  <c:v>14</c:v>
                </c:pt>
                <c:pt idx="794">
                  <c:v>3</c:v>
                </c:pt>
                <c:pt idx="795">
                  <c:v>12</c:v>
                </c:pt>
                <c:pt idx="796">
                  <c:v>6</c:v>
                </c:pt>
                <c:pt idx="797">
                  <c:v>6</c:v>
                </c:pt>
                <c:pt idx="798">
                  <c:v>7</c:v>
                </c:pt>
                <c:pt idx="799">
                  <c:v>1</c:v>
                </c:pt>
                <c:pt idx="800">
                  <c:v>6</c:v>
                </c:pt>
                <c:pt idx="801">
                  <c:v>6</c:v>
                </c:pt>
                <c:pt idx="802">
                  <c:v>4</c:v>
                </c:pt>
                <c:pt idx="803">
                  <c:v>15</c:v>
                </c:pt>
                <c:pt idx="804">
                  <c:v>1</c:v>
                </c:pt>
                <c:pt idx="805">
                  <c:v>12</c:v>
                </c:pt>
                <c:pt idx="806">
                  <c:v>10</c:v>
                </c:pt>
                <c:pt idx="807">
                  <c:v>10</c:v>
                </c:pt>
                <c:pt idx="808">
                  <c:v>4</c:v>
                </c:pt>
                <c:pt idx="809">
                  <c:v>2</c:v>
                </c:pt>
                <c:pt idx="810">
                  <c:v>6</c:v>
                </c:pt>
                <c:pt idx="811">
                  <c:v>4</c:v>
                </c:pt>
                <c:pt idx="812">
                  <c:v>14</c:v>
                </c:pt>
                <c:pt idx="813">
                  <c:v>9</c:v>
                </c:pt>
                <c:pt idx="814">
                  <c:v>6</c:v>
                </c:pt>
                <c:pt idx="815">
                  <c:v>1</c:v>
                </c:pt>
                <c:pt idx="816">
                  <c:v>7</c:v>
                </c:pt>
                <c:pt idx="817">
                  <c:v>4</c:v>
                </c:pt>
                <c:pt idx="818">
                  <c:v>3</c:v>
                </c:pt>
                <c:pt idx="819">
                  <c:v>14</c:v>
                </c:pt>
                <c:pt idx="820">
                  <c:v>12</c:v>
                </c:pt>
                <c:pt idx="821">
                  <c:v>7</c:v>
                </c:pt>
                <c:pt idx="822">
                  <c:v>4</c:v>
                </c:pt>
                <c:pt idx="823">
                  <c:v>1</c:v>
                </c:pt>
                <c:pt idx="824">
                  <c:v>4</c:v>
                </c:pt>
                <c:pt idx="825">
                  <c:v>13</c:v>
                </c:pt>
                <c:pt idx="826">
                  <c:v>10</c:v>
                </c:pt>
                <c:pt idx="827">
                  <c:v>5</c:v>
                </c:pt>
                <c:pt idx="828">
                  <c:v>1</c:v>
                </c:pt>
                <c:pt idx="829">
                  <c:v>14</c:v>
                </c:pt>
                <c:pt idx="830">
                  <c:v>14</c:v>
                </c:pt>
                <c:pt idx="831">
                  <c:v>7</c:v>
                </c:pt>
                <c:pt idx="832">
                  <c:v>4</c:v>
                </c:pt>
                <c:pt idx="833">
                  <c:v>4</c:v>
                </c:pt>
                <c:pt idx="834">
                  <c:v>4</c:v>
                </c:pt>
                <c:pt idx="835">
                  <c:v>16</c:v>
                </c:pt>
                <c:pt idx="836">
                  <c:v>12</c:v>
                </c:pt>
                <c:pt idx="837">
                  <c:v>6</c:v>
                </c:pt>
                <c:pt idx="838">
                  <c:v>12</c:v>
                </c:pt>
                <c:pt idx="839">
                  <c:v>14</c:v>
                </c:pt>
                <c:pt idx="840">
                  <c:v>4</c:v>
                </c:pt>
                <c:pt idx="841">
                  <c:v>2</c:v>
                </c:pt>
                <c:pt idx="842">
                  <c:v>12</c:v>
                </c:pt>
                <c:pt idx="843">
                  <c:v>9</c:v>
                </c:pt>
                <c:pt idx="844">
                  <c:v>4</c:v>
                </c:pt>
                <c:pt idx="845">
                  <c:v>7</c:v>
                </c:pt>
                <c:pt idx="846">
                  <c:v>12</c:v>
                </c:pt>
                <c:pt idx="847">
                  <c:v>1</c:v>
                </c:pt>
                <c:pt idx="848">
                  <c:v>4</c:v>
                </c:pt>
                <c:pt idx="849">
                  <c:v>14</c:v>
                </c:pt>
                <c:pt idx="850">
                  <c:v>13</c:v>
                </c:pt>
                <c:pt idx="851">
                  <c:v>11</c:v>
                </c:pt>
                <c:pt idx="852">
                  <c:v>4</c:v>
                </c:pt>
                <c:pt idx="853">
                  <c:v>3</c:v>
                </c:pt>
                <c:pt idx="854">
                  <c:v>8</c:v>
                </c:pt>
                <c:pt idx="855">
                  <c:v>4</c:v>
                </c:pt>
                <c:pt idx="856">
                  <c:v>1</c:v>
                </c:pt>
                <c:pt idx="857">
                  <c:v>5</c:v>
                </c:pt>
                <c:pt idx="858">
                  <c:v>11</c:v>
                </c:pt>
                <c:pt idx="859">
                  <c:v>1</c:v>
                </c:pt>
                <c:pt idx="860">
                  <c:v>1</c:v>
                </c:pt>
                <c:pt idx="861">
                  <c:v>3</c:v>
                </c:pt>
                <c:pt idx="862">
                  <c:v>2</c:v>
                </c:pt>
                <c:pt idx="863">
                  <c:v>5</c:v>
                </c:pt>
                <c:pt idx="864">
                  <c:v>14</c:v>
                </c:pt>
                <c:pt idx="865">
                  <c:v>6</c:v>
                </c:pt>
                <c:pt idx="866">
                  <c:v>1</c:v>
                </c:pt>
                <c:pt idx="867">
                  <c:v>4</c:v>
                </c:pt>
                <c:pt idx="868">
                  <c:v>4</c:v>
                </c:pt>
                <c:pt idx="869">
                  <c:v>6</c:v>
                </c:pt>
                <c:pt idx="870">
                  <c:v>4</c:v>
                </c:pt>
                <c:pt idx="871">
                  <c:v>14</c:v>
                </c:pt>
                <c:pt idx="872">
                  <c:v>12</c:v>
                </c:pt>
                <c:pt idx="873">
                  <c:v>6</c:v>
                </c:pt>
                <c:pt idx="874">
                  <c:v>9</c:v>
                </c:pt>
                <c:pt idx="875">
                  <c:v>11</c:v>
                </c:pt>
                <c:pt idx="876">
                  <c:v>1</c:v>
                </c:pt>
                <c:pt idx="877">
                  <c:v>4</c:v>
                </c:pt>
                <c:pt idx="878">
                  <c:v>8</c:v>
                </c:pt>
                <c:pt idx="879">
                  <c:v>2</c:v>
                </c:pt>
                <c:pt idx="880">
                  <c:v>1</c:v>
                </c:pt>
                <c:pt idx="881">
                  <c:v>10</c:v>
                </c:pt>
                <c:pt idx="882">
                  <c:v>14</c:v>
                </c:pt>
                <c:pt idx="883">
                  <c:v>14</c:v>
                </c:pt>
                <c:pt idx="884">
                  <c:v>8</c:v>
                </c:pt>
                <c:pt idx="885">
                  <c:v>1</c:v>
                </c:pt>
                <c:pt idx="886">
                  <c:v>6</c:v>
                </c:pt>
                <c:pt idx="887">
                  <c:v>14</c:v>
                </c:pt>
                <c:pt idx="888">
                  <c:v>5</c:v>
                </c:pt>
                <c:pt idx="889">
                  <c:v>6</c:v>
                </c:pt>
                <c:pt idx="890">
                  <c:v>6</c:v>
                </c:pt>
                <c:pt idx="891">
                  <c:v>5</c:v>
                </c:pt>
                <c:pt idx="892">
                  <c:v>14</c:v>
                </c:pt>
                <c:pt idx="893">
                  <c:v>11</c:v>
                </c:pt>
                <c:pt idx="894">
                  <c:v>1</c:v>
                </c:pt>
                <c:pt idx="895">
                  <c:v>9</c:v>
                </c:pt>
                <c:pt idx="896">
                  <c:v>8</c:v>
                </c:pt>
                <c:pt idx="897">
                  <c:v>14</c:v>
                </c:pt>
                <c:pt idx="898">
                  <c:v>1</c:v>
                </c:pt>
                <c:pt idx="899">
                  <c:v>16</c:v>
                </c:pt>
                <c:pt idx="900">
                  <c:v>4</c:v>
                </c:pt>
                <c:pt idx="901">
                  <c:v>14</c:v>
                </c:pt>
                <c:pt idx="902">
                  <c:v>6</c:v>
                </c:pt>
                <c:pt idx="903">
                  <c:v>14</c:v>
                </c:pt>
                <c:pt idx="904">
                  <c:v>2</c:v>
                </c:pt>
                <c:pt idx="905">
                  <c:v>4</c:v>
                </c:pt>
                <c:pt idx="906">
                  <c:v>6</c:v>
                </c:pt>
                <c:pt idx="907">
                  <c:v>14</c:v>
                </c:pt>
                <c:pt idx="908">
                  <c:v>10</c:v>
                </c:pt>
                <c:pt idx="909">
                  <c:v>12</c:v>
                </c:pt>
                <c:pt idx="910">
                  <c:v>6</c:v>
                </c:pt>
                <c:pt idx="911">
                  <c:v>10</c:v>
                </c:pt>
                <c:pt idx="912">
                  <c:v>14</c:v>
                </c:pt>
                <c:pt idx="913">
                  <c:v>5</c:v>
                </c:pt>
                <c:pt idx="914">
                  <c:v>11</c:v>
                </c:pt>
                <c:pt idx="915">
                  <c:v>9</c:v>
                </c:pt>
                <c:pt idx="916">
                  <c:v>10</c:v>
                </c:pt>
                <c:pt idx="917">
                  <c:v>8</c:v>
                </c:pt>
                <c:pt idx="918">
                  <c:v>4</c:v>
                </c:pt>
                <c:pt idx="919">
                  <c:v>9</c:v>
                </c:pt>
                <c:pt idx="920">
                  <c:v>12</c:v>
                </c:pt>
                <c:pt idx="921">
                  <c:v>6</c:v>
                </c:pt>
                <c:pt idx="922">
                  <c:v>14</c:v>
                </c:pt>
                <c:pt idx="923">
                  <c:v>4</c:v>
                </c:pt>
                <c:pt idx="924">
                  <c:v>1</c:v>
                </c:pt>
                <c:pt idx="925">
                  <c:v>6</c:v>
                </c:pt>
                <c:pt idx="926">
                  <c:v>1</c:v>
                </c:pt>
                <c:pt idx="927">
                  <c:v>13</c:v>
                </c:pt>
                <c:pt idx="928">
                  <c:v>9</c:v>
                </c:pt>
                <c:pt idx="929">
                  <c:v>14</c:v>
                </c:pt>
                <c:pt idx="930">
                  <c:v>12</c:v>
                </c:pt>
                <c:pt idx="931">
                  <c:v>7</c:v>
                </c:pt>
                <c:pt idx="932">
                  <c:v>12</c:v>
                </c:pt>
                <c:pt idx="933">
                  <c:v>8</c:v>
                </c:pt>
                <c:pt idx="934">
                  <c:v>5</c:v>
                </c:pt>
                <c:pt idx="935">
                  <c:v>14</c:v>
                </c:pt>
                <c:pt idx="936">
                  <c:v>11</c:v>
                </c:pt>
                <c:pt idx="937">
                  <c:v>7</c:v>
                </c:pt>
                <c:pt idx="938">
                  <c:v>11</c:v>
                </c:pt>
                <c:pt idx="939">
                  <c:v>16</c:v>
                </c:pt>
                <c:pt idx="940">
                  <c:v>9</c:v>
                </c:pt>
                <c:pt idx="941">
                  <c:v>8</c:v>
                </c:pt>
                <c:pt idx="942">
                  <c:v>8</c:v>
                </c:pt>
                <c:pt idx="943">
                  <c:v>4</c:v>
                </c:pt>
                <c:pt idx="944">
                  <c:v>12</c:v>
                </c:pt>
                <c:pt idx="945">
                  <c:v>12</c:v>
                </c:pt>
                <c:pt idx="946">
                  <c:v>6</c:v>
                </c:pt>
                <c:pt idx="947">
                  <c:v>1</c:v>
                </c:pt>
                <c:pt idx="948">
                  <c:v>6</c:v>
                </c:pt>
                <c:pt idx="949">
                  <c:v>9</c:v>
                </c:pt>
                <c:pt idx="950">
                  <c:v>4</c:v>
                </c:pt>
                <c:pt idx="951">
                  <c:v>6</c:v>
                </c:pt>
                <c:pt idx="952">
                  <c:v>1</c:v>
                </c:pt>
                <c:pt idx="953">
                  <c:v>10</c:v>
                </c:pt>
                <c:pt idx="954">
                  <c:v>5</c:v>
                </c:pt>
                <c:pt idx="955">
                  <c:v>10</c:v>
                </c:pt>
                <c:pt idx="956">
                  <c:v>7</c:v>
                </c:pt>
                <c:pt idx="957">
                  <c:v>8</c:v>
                </c:pt>
                <c:pt idx="958">
                  <c:v>10</c:v>
                </c:pt>
                <c:pt idx="959">
                  <c:v>10</c:v>
                </c:pt>
                <c:pt idx="960">
                  <c:v>11</c:v>
                </c:pt>
                <c:pt idx="961">
                  <c:v>8</c:v>
                </c:pt>
                <c:pt idx="962">
                  <c:v>11</c:v>
                </c:pt>
                <c:pt idx="963">
                  <c:v>7</c:v>
                </c:pt>
                <c:pt idx="964">
                  <c:v>5</c:v>
                </c:pt>
                <c:pt idx="965">
                  <c:v>14</c:v>
                </c:pt>
                <c:pt idx="966">
                  <c:v>5</c:v>
                </c:pt>
                <c:pt idx="967">
                  <c:v>8</c:v>
                </c:pt>
                <c:pt idx="968">
                  <c:v>10</c:v>
                </c:pt>
                <c:pt idx="969">
                  <c:v>3</c:v>
                </c:pt>
                <c:pt idx="970">
                  <c:v>12</c:v>
                </c:pt>
                <c:pt idx="971">
                  <c:v>9</c:v>
                </c:pt>
                <c:pt idx="972">
                  <c:v>4</c:v>
                </c:pt>
                <c:pt idx="973">
                  <c:v>1</c:v>
                </c:pt>
                <c:pt idx="974">
                  <c:v>8</c:v>
                </c:pt>
                <c:pt idx="975">
                  <c:v>8</c:v>
                </c:pt>
                <c:pt idx="976">
                  <c:v>10</c:v>
                </c:pt>
                <c:pt idx="977">
                  <c:v>1</c:v>
                </c:pt>
                <c:pt idx="978">
                  <c:v>6</c:v>
                </c:pt>
                <c:pt idx="979">
                  <c:v>7</c:v>
                </c:pt>
                <c:pt idx="980">
                  <c:v>10</c:v>
                </c:pt>
                <c:pt idx="981">
                  <c:v>4</c:v>
                </c:pt>
                <c:pt idx="982">
                  <c:v>13</c:v>
                </c:pt>
                <c:pt idx="983">
                  <c:v>9</c:v>
                </c:pt>
                <c:pt idx="984">
                  <c:v>4</c:v>
                </c:pt>
                <c:pt idx="985">
                  <c:v>7</c:v>
                </c:pt>
                <c:pt idx="986">
                  <c:v>10</c:v>
                </c:pt>
                <c:pt idx="987">
                  <c:v>10</c:v>
                </c:pt>
                <c:pt idx="988">
                  <c:v>10</c:v>
                </c:pt>
                <c:pt idx="989">
                  <c:v>6</c:v>
                </c:pt>
                <c:pt idx="990">
                  <c:v>13</c:v>
                </c:pt>
                <c:pt idx="991">
                  <c:v>10</c:v>
                </c:pt>
                <c:pt idx="992">
                  <c:v>10</c:v>
                </c:pt>
                <c:pt idx="993">
                  <c:v>5</c:v>
                </c:pt>
                <c:pt idx="994">
                  <c:v>2</c:v>
                </c:pt>
                <c:pt idx="995">
                  <c:v>14</c:v>
                </c:pt>
                <c:pt idx="996">
                  <c:v>14</c:v>
                </c:pt>
                <c:pt idx="997">
                  <c:v>8</c:v>
                </c:pt>
                <c:pt idx="998">
                  <c:v>2</c:v>
                </c:pt>
                <c:pt idx="999">
                  <c:v>5</c:v>
                </c:pt>
              </c:numCache>
            </c:numRef>
          </c:xVal>
          <c:yVal>
            <c:numRef>
              <c:f>'Q13'!$F$3:$F$1002</c:f>
              <c:numCache>
                <c:formatCode>General</c:formatCode>
                <c:ptCount val="1000"/>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0</c:v>
                </c:pt>
                <c:pt idx="48">
                  <c:v>0</c:v>
                </c:pt>
                <c:pt idx="49">
                  <c:v>1</c:v>
                </c:pt>
                <c:pt idx="50">
                  <c:v>1</c:v>
                </c:pt>
                <c:pt idx="51">
                  <c:v>1</c:v>
                </c:pt>
                <c:pt idx="52">
                  <c:v>1</c:v>
                </c:pt>
                <c:pt idx="53">
                  <c:v>1</c:v>
                </c:pt>
                <c:pt idx="54">
                  <c:v>1</c:v>
                </c:pt>
                <c:pt idx="55">
                  <c:v>1</c:v>
                </c:pt>
                <c:pt idx="56">
                  <c:v>1</c:v>
                </c:pt>
                <c:pt idx="57">
                  <c:v>1</c:v>
                </c:pt>
                <c:pt idx="58">
                  <c:v>1</c:v>
                </c:pt>
                <c:pt idx="59">
                  <c:v>1</c:v>
                </c:pt>
                <c:pt idx="60">
                  <c:v>1</c:v>
                </c:pt>
                <c:pt idx="61">
                  <c:v>0</c:v>
                </c:pt>
                <c:pt idx="62">
                  <c:v>1</c:v>
                </c:pt>
                <c:pt idx="63">
                  <c:v>1</c:v>
                </c:pt>
                <c:pt idx="64">
                  <c:v>1</c:v>
                </c:pt>
                <c:pt idx="65">
                  <c:v>1</c:v>
                </c:pt>
                <c:pt idx="66">
                  <c:v>1</c:v>
                </c:pt>
                <c:pt idx="67">
                  <c:v>1</c:v>
                </c:pt>
                <c:pt idx="68">
                  <c:v>1</c:v>
                </c:pt>
                <c:pt idx="69">
                  <c:v>1</c:v>
                </c:pt>
                <c:pt idx="70">
                  <c:v>1</c:v>
                </c:pt>
                <c:pt idx="71">
                  <c:v>1</c:v>
                </c:pt>
                <c:pt idx="72">
                  <c:v>1</c:v>
                </c:pt>
                <c:pt idx="73">
                  <c:v>1</c:v>
                </c:pt>
                <c:pt idx="74">
                  <c:v>1</c:v>
                </c:pt>
                <c:pt idx="75">
                  <c:v>1</c:v>
                </c:pt>
                <c:pt idx="76">
                  <c:v>1</c:v>
                </c:pt>
                <c:pt idx="77">
                  <c:v>1</c:v>
                </c:pt>
                <c:pt idx="78">
                  <c:v>1</c:v>
                </c:pt>
                <c:pt idx="79">
                  <c:v>1</c:v>
                </c:pt>
                <c:pt idx="80">
                  <c:v>1</c:v>
                </c:pt>
                <c:pt idx="81">
                  <c:v>1</c:v>
                </c:pt>
                <c:pt idx="82">
                  <c:v>1</c:v>
                </c:pt>
                <c:pt idx="83">
                  <c:v>0</c:v>
                </c:pt>
                <c:pt idx="84">
                  <c:v>0</c:v>
                </c:pt>
                <c:pt idx="85">
                  <c:v>0</c:v>
                </c:pt>
                <c:pt idx="86">
                  <c:v>1</c:v>
                </c:pt>
                <c:pt idx="87">
                  <c:v>1</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0</c:v>
                </c:pt>
                <c:pt idx="145">
                  <c:v>0</c:v>
                </c:pt>
                <c:pt idx="146">
                  <c:v>0</c:v>
                </c:pt>
                <c:pt idx="147">
                  <c:v>1</c:v>
                </c:pt>
                <c:pt idx="148">
                  <c:v>1</c:v>
                </c:pt>
                <c:pt idx="149">
                  <c:v>1</c:v>
                </c:pt>
                <c:pt idx="150">
                  <c:v>1</c:v>
                </c:pt>
                <c:pt idx="151">
                  <c:v>1</c:v>
                </c:pt>
                <c:pt idx="152">
                  <c:v>1</c:v>
                </c:pt>
                <c:pt idx="153">
                  <c:v>1</c:v>
                </c:pt>
                <c:pt idx="154">
                  <c:v>1</c:v>
                </c:pt>
                <c:pt idx="155">
                  <c:v>1</c:v>
                </c:pt>
                <c:pt idx="156">
                  <c:v>1</c:v>
                </c:pt>
                <c:pt idx="157">
                  <c:v>1</c:v>
                </c:pt>
                <c:pt idx="158">
                  <c:v>1</c:v>
                </c:pt>
                <c:pt idx="159">
                  <c:v>1</c:v>
                </c:pt>
                <c:pt idx="160">
                  <c:v>1</c:v>
                </c:pt>
                <c:pt idx="161">
                  <c:v>1</c:v>
                </c:pt>
                <c:pt idx="162">
                  <c:v>1</c:v>
                </c:pt>
                <c:pt idx="163">
                  <c:v>0</c:v>
                </c:pt>
                <c:pt idx="164">
                  <c:v>0</c:v>
                </c:pt>
                <c:pt idx="165">
                  <c:v>0</c:v>
                </c:pt>
                <c:pt idx="166">
                  <c:v>0</c:v>
                </c:pt>
                <c:pt idx="167">
                  <c:v>0</c:v>
                </c:pt>
                <c:pt idx="168">
                  <c:v>1</c:v>
                </c:pt>
                <c:pt idx="169">
                  <c:v>1</c:v>
                </c:pt>
                <c:pt idx="170">
                  <c:v>1</c:v>
                </c:pt>
                <c:pt idx="171">
                  <c:v>1</c:v>
                </c:pt>
                <c:pt idx="172">
                  <c:v>1</c:v>
                </c:pt>
                <c:pt idx="173">
                  <c:v>1</c:v>
                </c:pt>
                <c:pt idx="174">
                  <c:v>1</c:v>
                </c:pt>
                <c:pt idx="175">
                  <c:v>1</c:v>
                </c:pt>
                <c:pt idx="176">
                  <c:v>1</c:v>
                </c:pt>
                <c:pt idx="177">
                  <c:v>1</c:v>
                </c:pt>
                <c:pt idx="178">
                  <c:v>1</c:v>
                </c:pt>
                <c:pt idx="179">
                  <c:v>1</c:v>
                </c:pt>
                <c:pt idx="180">
                  <c:v>1</c:v>
                </c:pt>
                <c:pt idx="181">
                  <c:v>1</c:v>
                </c:pt>
                <c:pt idx="182">
                  <c:v>1</c:v>
                </c:pt>
                <c:pt idx="183">
                  <c:v>1</c:v>
                </c:pt>
                <c:pt idx="184">
                  <c:v>1</c:v>
                </c:pt>
                <c:pt idx="185">
                  <c:v>1</c:v>
                </c:pt>
                <c:pt idx="186">
                  <c:v>1</c:v>
                </c:pt>
                <c:pt idx="187">
                  <c:v>1</c:v>
                </c:pt>
                <c:pt idx="188">
                  <c:v>1</c:v>
                </c:pt>
                <c:pt idx="189">
                  <c:v>1</c:v>
                </c:pt>
                <c:pt idx="190">
                  <c:v>0</c:v>
                </c:pt>
                <c:pt idx="191">
                  <c:v>1</c:v>
                </c:pt>
                <c:pt idx="192">
                  <c:v>1</c:v>
                </c:pt>
                <c:pt idx="193">
                  <c:v>1</c:v>
                </c:pt>
                <c:pt idx="194">
                  <c:v>1</c:v>
                </c:pt>
                <c:pt idx="195">
                  <c:v>1</c:v>
                </c:pt>
                <c:pt idx="196">
                  <c:v>1</c:v>
                </c:pt>
                <c:pt idx="197">
                  <c:v>1</c:v>
                </c:pt>
                <c:pt idx="198">
                  <c:v>1</c:v>
                </c:pt>
                <c:pt idx="199">
                  <c:v>1</c:v>
                </c:pt>
                <c:pt idx="200">
                  <c:v>1</c:v>
                </c:pt>
                <c:pt idx="201">
                  <c:v>1</c:v>
                </c:pt>
                <c:pt idx="202">
                  <c:v>1</c:v>
                </c:pt>
                <c:pt idx="203">
                  <c:v>1</c:v>
                </c:pt>
                <c:pt idx="204">
                  <c:v>1</c:v>
                </c:pt>
                <c:pt idx="205">
                  <c:v>1</c:v>
                </c:pt>
                <c:pt idx="206">
                  <c:v>1</c:v>
                </c:pt>
                <c:pt idx="207">
                  <c:v>1</c:v>
                </c:pt>
                <c:pt idx="208">
                  <c:v>1</c:v>
                </c:pt>
                <c:pt idx="209">
                  <c:v>1</c:v>
                </c:pt>
                <c:pt idx="210">
                  <c:v>1</c:v>
                </c:pt>
                <c:pt idx="211">
                  <c:v>1</c:v>
                </c:pt>
                <c:pt idx="212">
                  <c:v>1</c:v>
                </c:pt>
                <c:pt idx="213">
                  <c:v>1</c:v>
                </c:pt>
                <c:pt idx="214">
                  <c:v>1</c:v>
                </c:pt>
                <c:pt idx="215">
                  <c:v>1</c:v>
                </c:pt>
                <c:pt idx="216">
                  <c:v>1</c:v>
                </c:pt>
                <c:pt idx="217">
                  <c:v>1</c:v>
                </c:pt>
                <c:pt idx="218">
                  <c:v>1</c:v>
                </c:pt>
                <c:pt idx="219">
                  <c:v>1</c:v>
                </c:pt>
                <c:pt idx="220">
                  <c:v>1</c:v>
                </c:pt>
                <c:pt idx="221">
                  <c:v>1</c:v>
                </c:pt>
                <c:pt idx="222">
                  <c:v>1</c:v>
                </c:pt>
                <c:pt idx="223">
                  <c:v>1</c:v>
                </c:pt>
                <c:pt idx="224">
                  <c:v>1</c:v>
                </c:pt>
                <c:pt idx="225">
                  <c:v>1</c:v>
                </c:pt>
                <c:pt idx="226">
                  <c:v>1</c:v>
                </c:pt>
                <c:pt idx="227">
                  <c:v>1</c:v>
                </c:pt>
                <c:pt idx="228">
                  <c:v>1</c:v>
                </c:pt>
                <c:pt idx="229">
                  <c:v>1</c:v>
                </c:pt>
                <c:pt idx="230">
                  <c:v>1</c:v>
                </c:pt>
                <c:pt idx="231">
                  <c:v>1</c:v>
                </c:pt>
                <c:pt idx="232">
                  <c:v>1</c:v>
                </c:pt>
                <c:pt idx="233">
                  <c:v>1</c:v>
                </c:pt>
                <c:pt idx="234">
                  <c:v>1</c:v>
                </c:pt>
                <c:pt idx="235">
                  <c:v>1</c:v>
                </c:pt>
                <c:pt idx="236">
                  <c:v>1</c:v>
                </c:pt>
                <c:pt idx="237">
                  <c:v>1</c:v>
                </c:pt>
                <c:pt idx="238">
                  <c:v>1</c:v>
                </c:pt>
                <c:pt idx="239">
                  <c:v>1</c:v>
                </c:pt>
                <c:pt idx="240">
                  <c:v>1</c:v>
                </c:pt>
                <c:pt idx="241">
                  <c:v>1</c:v>
                </c:pt>
                <c:pt idx="242">
                  <c:v>1</c:v>
                </c:pt>
                <c:pt idx="243">
                  <c:v>1</c:v>
                </c:pt>
                <c:pt idx="244">
                  <c:v>1</c:v>
                </c:pt>
                <c:pt idx="245">
                  <c:v>1</c:v>
                </c:pt>
                <c:pt idx="246">
                  <c:v>1</c:v>
                </c:pt>
                <c:pt idx="247">
                  <c:v>1</c:v>
                </c:pt>
                <c:pt idx="248">
                  <c:v>1</c:v>
                </c:pt>
                <c:pt idx="249">
                  <c:v>1</c:v>
                </c:pt>
                <c:pt idx="250">
                  <c:v>1</c:v>
                </c:pt>
                <c:pt idx="251">
                  <c:v>1</c:v>
                </c:pt>
                <c:pt idx="252">
                  <c:v>1</c:v>
                </c:pt>
                <c:pt idx="253">
                  <c:v>1</c:v>
                </c:pt>
                <c:pt idx="254">
                  <c:v>1</c:v>
                </c:pt>
                <c:pt idx="255">
                  <c:v>1</c:v>
                </c:pt>
                <c:pt idx="256">
                  <c:v>1</c:v>
                </c:pt>
                <c:pt idx="257">
                  <c:v>1</c:v>
                </c:pt>
                <c:pt idx="258">
                  <c:v>1</c:v>
                </c:pt>
                <c:pt idx="259">
                  <c:v>1</c:v>
                </c:pt>
                <c:pt idx="260">
                  <c:v>1</c:v>
                </c:pt>
                <c:pt idx="261">
                  <c:v>1</c:v>
                </c:pt>
                <c:pt idx="262">
                  <c:v>1</c:v>
                </c:pt>
                <c:pt idx="263">
                  <c:v>1</c:v>
                </c:pt>
                <c:pt idx="264">
                  <c:v>1</c:v>
                </c:pt>
                <c:pt idx="265">
                  <c:v>1</c:v>
                </c:pt>
                <c:pt idx="266">
                  <c:v>1</c:v>
                </c:pt>
                <c:pt idx="267">
                  <c:v>1</c:v>
                </c:pt>
                <c:pt idx="268">
                  <c:v>1</c:v>
                </c:pt>
                <c:pt idx="269">
                  <c:v>1</c:v>
                </c:pt>
                <c:pt idx="270">
                  <c:v>1</c:v>
                </c:pt>
                <c:pt idx="271">
                  <c:v>1</c:v>
                </c:pt>
                <c:pt idx="272">
                  <c:v>1</c:v>
                </c:pt>
                <c:pt idx="273">
                  <c:v>1</c:v>
                </c:pt>
                <c:pt idx="274">
                  <c:v>1</c:v>
                </c:pt>
                <c:pt idx="275">
                  <c:v>1</c:v>
                </c:pt>
                <c:pt idx="276">
                  <c:v>1</c:v>
                </c:pt>
                <c:pt idx="277">
                  <c:v>1</c:v>
                </c:pt>
                <c:pt idx="278">
                  <c:v>1</c:v>
                </c:pt>
                <c:pt idx="279">
                  <c:v>1</c:v>
                </c:pt>
                <c:pt idx="280">
                  <c:v>1</c:v>
                </c:pt>
                <c:pt idx="281">
                  <c:v>1</c:v>
                </c:pt>
                <c:pt idx="282">
                  <c:v>1</c:v>
                </c:pt>
                <c:pt idx="283">
                  <c:v>1</c:v>
                </c:pt>
                <c:pt idx="284">
                  <c:v>1</c:v>
                </c:pt>
                <c:pt idx="285">
                  <c:v>1</c:v>
                </c:pt>
                <c:pt idx="286">
                  <c:v>1</c:v>
                </c:pt>
                <c:pt idx="287">
                  <c:v>1</c:v>
                </c:pt>
                <c:pt idx="288">
                  <c:v>1</c:v>
                </c:pt>
                <c:pt idx="289">
                  <c:v>1</c:v>
                </c:pt>
                <c:pt idx="290">
                  <c:v>1</c:v>
                </c:pt>
                <c:pt idx="291">
                  <c:v>1</c:v>
                </c:pt>
                <c:pt idx="292">
                  <c:v>1</c:v>
                </c:pt>
                <c:pt idx="293">
                  <c:v>1</c:v>
                </c:pt>
                <c:pt idx="294">
                  <c:v>1</c:v>
                </c:pt>
                <c:pt idx="295">
                  <c:v>1</c:v>
                </c:pt>
                <c:pt idx="296">
                  <c:v>1</c:v>
                </c:pt>
                <c:pt idx="297">
                  <c:v>1</c:v>
                </c:pt>
                <c:pt idx="298">
                  <c:v>1</c:v>
                </c:pt>
                <c:pt idx="299">
                  <c:v>1</c:v>
                </c:pt>
                <c:pt idx="300">
                  <c:v>1</c:v>
                </c:pt>
                <c:pt idx="301">
                  <c:v>1</c:v>
                </c:pt>
                <c:pt idx="302">
                  <c:v>1</c:v>
                </c:pt>
                <c:pt idx="303">
                  <c:v>1</c:v>
                </c:pt>
                <c:pt idx="304">
                  <c:v>1</c:v>
                </c:pt>
                <c:pt idx="305">
                  <c:v>1</c:v>
                </c:pt>
                <c:pt idx="306">
                  <c:v>1</c:v>
                </c:pt>
                <c:pt idx="307">
                  <c:v>1</c:v>
                </c:pt>
                <c:pt idx="308">
                  <c:v>1</c:v>
                </c:pt>
                <c:pt idx="309">
                  <c:v>1</c:v>
                </c:pt>
                <c:pt idx="310">
                  <c:v>1</c:v>
                </c:pt>
                <c:pt idx="311">
                  <c:v>1</c:v>
                </c:pt>
                <c:pt idx="312">
                  <c:v>1</c:v>
                </c:pt>
                <c:pt idx="313">
                  <c:v>1</c:v>
                </c:pt>
                <c:pt idx="314">
                  <c:v>1</c:v>
                </c:pt>
                <c:pt idx="315">
                  <c:v>1</c:v>
                </c:pt>
                <c:pt idx="316">
                  <c:v>1</c:v>
                </c:pt>
                <c:pt idx="317">
                  <c:v>1</c:v>
                </c:pt>
                <c:pt idx="318">
                  <c:v>1</c:v>
                </c:pt>
                <c:pt idx="319">
                  <c:v>1</c:v>
                </c:pt>
                <c:pt idx="320">
                  <c:v>1</c:v>
                </c:pt>
                <c:pt idx="321">
                  <c:v>1</c:v>
                </c:pt>
                <c:pt idx="322">
                  <c:v>1</c:v>
                </c:pt>
                <c:pt idx="323">
                  <c:v>1</c:v>
                </c:pt>
                <c:pt idx="324">
                  <c:v>1</c:v>
                </c:pt>
                <c:pt idx="325">
                  <c:v>1</c:v>
                </c:pt>
                <c:pt idx="326">
                  <c:v>1</c:v>
                </c:pt>
                <c:pt idx="327">
                  <c:v>1</c:v>
                </c:pt>
                <c:pt idx="328">
                  <c:v>1</c:v>
                </c:pt>
                <c:pt idx="329">
                  <c:v>1</c:v>
                </c:pt>
                <c:pt idx="330">
                  <c:v>1</c:v>
                </c:pt>
                <c:pt idx="331">
                  <c:v>1</c:v>
                </c:pt>
                <c:pt idx="332">
                  <c:v>1</c:v>
                </c:pt>
                <c:pt idx="333">
                  <c:v>1</c:v>
                </c:pt>
                <c:pt idx="334">
                  <c:v>1</c:v>
                </c:pt>
                <c:pt idx="335">
                  <c:v>1</c:v>
                </c:pt>
                <c:pt idx="336">
                  <c:v>1</c:v>
                </c:pt>
                <c:pt idx="337">
                  <c:v>1</c:v>
                </c:pt>
                <c:pt idx="338">
                  <c:v>1</c:v>
                </c:pt>
                <c:pt idx="339">
                  <c:v>1</c:v>
                </c:pt>
                <c:pt idx="340">
                  <c:v>1</c:v>
                </c:pt>
                <c:pt idx="341">
                  <c:v>1</c:v>
                </c:pt>
                <c:pt idx="342">
                  <c:v>1</c:v>
                </c:pt>
                <c:pt idx="343">
                  <c:v>1</c:v>
                </c:pt>
                <c:pt idx="344">
                  <c:v>1</c:v>
                </c:pt>
                <c:pt idx="345">
                  <c:v>1</c:v>
                </c:pt>
                <c:pt idx="346">
                  <c:v>1</c:v>
                </c:pt>
                <c:pt idx="347">
                  <c:v>0</c:v>
                </c:pt>
                <c:pt idx="348">
                  <c:v>0</c:v>
                </c:pt>
                <c:pt idx="349">
                  <c:v>0</c:v>
                </c:pt>
                <c:pt idx="350">
                  <c:v>0</c:v>
                </c:pt>
                <c:pt idx="351">
                  <c:v>1</c:v>
                </c:pt>
                <c:pt idx="352">
                  <c:v>1</c:v>
                </c:pt>
                <c:pt idx="353">
                  <c:v>1</c:v>
                </c:pt>
                <c:pt idx="354">
                  <c:v>1</c:v>
                </c:pt>
                <c:pt idx="355">
                  <c:v>1</c:v>
                </c:pt>
                <c:pt idx="356">
                  <c:v>1</c:v>
                </c:pt>
                <c:pt idx="357">
                  <c:v>1</c:v>
                </c:pt>
                <c:pt idx="358">
                  <c:v>1</c:v>
                </c:pt>
                <c:pt idx="359">
                  <c:v>1</c:v>
                </c:pt>
                <c:pt idx="360">
                  <c:v>1</c:v>
                </c:pt>
                <c:pt idx="361">
                  <c:v>1</c:v>
                </c:pt>
                <c:pt idx="362">
                  <c:v>1</c:v>
                </c:pt>
                <c:pt idx="363">
                  <c:v>1</c:v>
                </c:pt>
                <c:pt idx="364">
                  <c:v>1</c:v>
                </c:pt>
                <c:pt idx="365">
                  <c:v>1</c:v>
                </c:pt>
                <c:pt idx="366">
                  <c:v>1</c:v>
                </c:pt>
                <c:pt idx="367">
                  <c:v>1</c:v>
                </c:pt>
                <c:pt idx="368">
                  <c:v>1</c:v>
                </c:pt>
                <c:pt idx="369">
                  <c:v>1</c:v>
                </c:pt>
                <c:pt idx="370">
                  <c:v>1</c:v>
                </c:pt>
                <c:pt idx="371">
                  <c:v>1</c:v>
                </c:pt>
                <c:pt idx="372">
                  <c:v>1</c:v>
                </c:pt>
                <c:pt idx="373">
                  <c:v>1</c:v>
                </c:pt>
                <c:pt idx="374">
                  <c:v>1</c:v>
                </c:pt>
                <c:pt idx="375">
                  <c:v>1</c:v>
                </c:pt>
                <c:pt idx="376">
                  <c:v>1</c:v>
                </c:pt>
                <c:pt idx="377">
                  <c:v>1</c:v>
                </c:pt>
                <c:pt idx="378">
                  <c:v>1</c:v>
                </c:pt>
                <c:pt idx="379">
                  <c:v>1</c:v>
                </c:pt>
                <c:pt idx="380">
                  <c:v>1</c:v>
                </c:pt>
                <c:pt idx="381">
                  <c:v>1</c:v>
                </c:pt>
                <c:pt idx="382">
                  <c:v>1</c:v>
                </c:pt>
                <c:pt idx="383">
                  <c:v>1</c:v>
                </c:pt>
                <c:pt idx="384">
                  <c:v>1</c:v>
                </c:pt>
                <c:pt idx="385">
                  <c:v>1</c:v>
                </c:pt>
                <c:pt idx="386">
                  <c:v>1</c:v>
                </c:pt>
                <c:pt idx="387">
                  <c:v>1</c:v>
                </c:pt>
                <c:pt idx="388">
                  <c:v>1</c:v>
                </c:pt>
                <c:pt idx="389">
                  <c:v>1</c:v>
                </c:pt>
                <c:pt idx="390">
                  <c:v>1</c:v>
                </c:pt>
                <c:pt idx="391">
                  <c:v>1</c:v>
                </c:pt>
                <c:pt idx="392">
                  <c:v>1</c:v>
                </c:pt>
                <c:pt idx="393">
                  <c:v>1</c:v>
                </c:pt>
                <c:pt idx="394">
                  <c:v>1</c:v>
                </c:pt>
                <c:pt idx="395">
                  <c:v>1</c:v>
                </c:pt>
                <c:pt idx="396">
                  <c:v>1</c:v>
                </c:pt>
                <c:pt idx="397">
                  <c:v>1</c:v>
                </c:pt>
                <c:pt idx="398">
                  <c:v>1</c:v>
                </c:pt>
                <c:pt idx="399">
                  <c:v>1</c:v>
                </c:pt>
                <c:pt idx="400">
                  <c:v>1</c:v>
                </c:pt>
                <c:pt idx="401">
                  <c:v>1</c:v>
                </c:pt>
                <c:pt idx="402">
                  <c:v>1</c:v>
                </c:pt>
                <c:pt idx="403">
                  <c:v>1</c:v>
                </c:pt>
                <c:pt idx="404">
                  <c:v>1</c:v>
                </c:pt>
                <c:pt idx="405">
                  <c:v>1</c:v>
                </c:pt>
                <c:pt idx="406">
                  <c:v>1</c:v>
                </c:pt>
                <c:pt idx="407">
                  <c:v>1</c:v>
                </c:pt>
                <c:pt idx="408">
                  <c:v>1</c:v>
                </c:pt>
                <c:pt idx="409">
                  <c:v>1</c:v>
                </c:pt>
                <c:pt idx="410">
                  <c:v>1</c:v>
                </c:pt>
                <c:pt idx="411">
                  <c:v>1</c:v>
                </c:pt>
                <c:pt idx="412">
                  <c:v>1</c:v>
                </c:pt>
                <c:pt idx="413">
                  <c:v>1</c:v>
                </c:pt>
                <c:pt idx="414">
                  <c:v>1</c:v>
                </c:pt>
                <c:pt idx="415">
                  <c:v>1</c:v>
                </c:pt>
                <c:pt idx="416">
                  <c:v>1</c:v>
                </c:pt>
                <c:pt idx="417">
                  <c:v>1</c:v>
                </c:pt>
                <c:pt idx="418">
                  <c:v>1</c:v>
                </c:pt>
                <c:pt idx="419">
                  <c:v>1</c:v>
                </c:pt>
                <c:pt idx="420">
                  <c:v>1</c:v>
                </c:pt>
                <c:pt idx="421">
                  <c:v>1</c:v>
                </c:pt>
                <c:pt idx="422">
                  <c:v>1</c:v>
                </c:pt>
                <c:pt idx="423">
                  <c:v>1</c:v>
                </c:pt>
                <c:pt idx="424">
                  <c:v>1</c:v>
                </c:pt>
                <c:pt idx="425">
                  <c:v>1</c:v>
                </c:pt>
                <c:pt idx="426">
                  <c:v>1</c:v>
                </c:pt>
                <c:pt idx="427">
                  <c:v>1</c:v>
                </c:pt>
                <c:pt idx="428">
                  <c:v>1</c:v>
                </c:pt>
                <c:pt idx="429">
                  <c:v>1</c:v>
                </c:pt>
                <c:pt idx="430">
                  <c:v>1</c:v>
                </c:pt>
                <c:pt idx="431">
                  <c:v>1</c:v>
                </c:pt>
                <c:pt idx="432">
                  <c:v>1</c:v>
                </c:pt>
                <c:pt idx="433">
                  <c:v>1</c:v>
                </c:pt>
                <c:pt idx="434">
                  <c:v>1</c:v>
                </c:pt>
                <c:pt idx="435">
                  <c:v>1</c:v>
                </c:pt>
                <c:pt idx="436">
                  <c:v>1</c:v>
                </c:pt>
                <c:pt idx="437">
                  <c:v>1</c:v>
                </c:pt>
                <c:pt idx="438">
                  <c:v>1</c:v>
                </c:pt>
                <c:pt idx="439">
                  <c:v>1</c:v>
                </c:pt>
                <c:pt idx="440">
                  <c:v>1</c:v>
                </c:pt>
                <c:pt idx="441">
                  <c:v>1</c:v>
                </c:pt>
                <c:pt idx="442">
                  <c:v>1</c:v>
                </c:pt>
                <c:pt idx="443">
                  <c:v>1</c:v>
                </c:pt>
                <c:pt idx="444">
                  <c:v>1</c:v>
                </c:pt>
                <c:pt idx="445">
                  <c:v>1</c:v>
                </c:pt>
                <c:pt idx="446">
                  <c:v>1</c:v>
                </c:pt>
                <c:pt idx="447">
                  <c:v>1</c:v>
                </c:pt>
                <c:pt idx="448">
                  <c:v>1</c:v>
                </c:pt>
                <c:pt idx="449">
                  <c:v>1</c:v>
                </c:pt>
                <c:pt idx="450">
                  <c:v>1</c:v>
                </c:pt>
                <c:pt idx="451">
                  <c:v>1</c:v>
                </c:pt>
                <c:pt idx="452">
                  <c:v>1</c:v>
                </c:pt>
                <c:pt idx="453">
                  <c:v>1</c:v>
                </c:pt>
                <c:pt idx="454">
                  <c:v>1</c:v>
                </c:pt>
                <c:pt idx="455">
                  <c:v>1</c:v>
                </c:pt>
                <c:pt idx="456">
                  <c:v>1</c:v>
                </c:pt>
                <c:pt idx="457">
                  <c:v>1</c:v>
                </c:pt>
                <c:pt idx="458">
                  <c:v>1</c:v>
                </c:pt>
                <c:pt idx="459">
                  <c:v>1</c:v>
                </c:pt>
                <c:pt idx="460">
                  <c:v>1</c:v>
                </c:pt>
                <c:pt idx="461">
                  <c:v>1</c:v>
                </c:pt>
                <c:pt idx="462">
                  <c:v>1</c:v>
                </c:pt>
                <c:pt idx="463">
                  <c:v>1</c:v>
                </c:pt>
                <c:pt idx="464">
                  <c:v>1</c:v>
                </c:pt>
                <c:pt idx="465">
                  <c:v>1</c:v>
                </c:pt>
                <c:pt idx="466">
                  <c:v>1</c:v>
                </c:pt>
                <c:pt idx="467">
                  <c:v>1</c:v>
                </c:pt>
                <c:pt idx="468">
                  <c:v>0</c:v>
                </c:pt>
                <c:pt idx="469">
                  <c:v>0</c:v>
                </c:pt>
                <c:pt idx="470">
                  <c:v>1</c:v>
                </c:pt>
                <c:pt idx="471">
                  <c:v>1</c:v>
                </c:pt>
                <c:pt idx="472">
                  <c:v>1</c:v>
                </c:pt>
                <c:pt idx="473">
                  <c:v>1</c:v>
                </c:pt>
                <c:pt idx="474">
                  <c:v>1</c:v>
                </c:pt>
                <c:pt idx="475">
                  <c:v>1</c:v>
                </c:pt>
                <c:pt idx="476">
                  <c:v>1</c:v>
                </c:pt>
                <c:pt idx="477">
                  <c:v>0</c:v>
                </c:pt>
                <c:pt idx="478">
                  <c:v>1</c:v>
                </c:pt>
                <c:pt idx="479">
                  <c:v>1</c:v>
                </c:pt>
                <c:pt idx="480">
                  <c:v>1</c:v>
                </c:pt>
                <c:pt idx="481">
                  <c:v>1</c:v>
                </c:pt>
                <c:pt idx="482">
                  <c:v>1</c:v>
                </c:pt>
                <c:pt idx="483">
                  <c:v>1</c:v>
                </c:pt>
                <c:pt idx="484">
                  <c:v>1</c:v>
                </c:pt>
                <c:pt idx="485">
                  <c:v>1</c:v>
                </c:pt>
                <c:pt idx="486">
                  <c:v>1</c:v>
                </c:pt>
                <c:pt idx="487">
                  <c:v>1</c:v>
                </c:pt>
                <c:pt idx="488">
                  <c:v>1</c:v>
                </c:pt>
                <c:pt idx="489">
                  <c:v>1</c:v>
                </c:pt>
                <c:pt idx="490">
                  <c:v>0</c:v>
                </c:pt>
                <c:pt idx="491">
                  <c:v>1</c:v>
                </c:pt>
                <c:pt idx="492">
                  <c:v>1</c:v>
                </c:pt>
                <c:pt idx="493">
                  <c:v>1</c:v>
                </c:pt>
                <c:pt idx="494">
                  <c:v>1</c:v>
                </c:pt>
                <c:pt idx="495">
                  <c:v>1</c:v>
                </c:pt>
                <c:pt idx="496">
                  <c:v>1</c:v>
                </c:pt>
                <c:pt idx="497">
                  <c:v>1</c:v>
                </c:pt>
                <c:pt idx="498">
                  <c:v>1</c:v>
                </c:pt>
                <c:pt idx="499">
                  <c:v>1</c:v>
                </c:pt>
                <c:pt idx="500">
                  <c:v>1</c:v>
                </c:pt>
                <c:pt idx="501">
                  <c:v>1</c:v>
                </c:pt>
                <c:pt idx="502">
                  <c:v>1</c:v>
                </c:pt>
                <c:pt idx="503">
                  <c:v>1</c:v>
                </c:pt>
                <c:pt idx="504">
                  <c:v>1</c:v>
                </c:pt>
                <c:pt idx="505">
                  <c:v>1</c:v>
                </c:pt>
                <c:pt idx="506">
                  <c:v>1</c:v>
                </c:pt>
                <c:pt idx="507">
                  <c:v>1</c:v>
                </c:pt>
                <c:pt idx="508">
                  <c:v>1</c:v>
                </c:pt>
                <c:pt idx="509">
                  <c:v>1</c:v>
                </c:pt>
                <c:pt idx="510">
                  <c:v>1</c:v>
                </c:pt>
                <c:pt idx="511">
                  <c:v>1</c:v>
                </c:pt>
                <c:pt idx="512">
                  <c:v>1</c:v>
                </c:pt>
                <c:pt idx="513">
                  <c:v>1</c:v>
                </c:pt>
                <c:pt idx="514">
                  <c:v>1</c:v>
                </c:pt>
                <c:pt idx="515">
                  <c:v>1</c:v>
                </c:pt>
                <c:pt idx="516">
                  <c:v>1</c:v>
                </c:pt>
                <c:pt idx="517">
                  <c:v>1</c:v>
                </c:pt>
                <c:pt idx="518">
                  <c:v>1</c:v>
                </c:pt>
                <c:pt idx="519">
                  <c:v>1</c:v>
                </c:pt>
                <c:pt idx="520">
                  <c:v>1</c:v>
                </c:pt>
                <c:pt idx="521">
                  <c:v>1</c:v>
                </c:pt>
                <c:pt idx="522">
                  <c:v>1</c:v>
                </c:pt>
                <c:pt idx="523">
                  <c:v>1</c:v>
                </c:pt>
                <c:pt idx="524">
                  <c:v>1</c:v>
                </c:pt>
                <c:pt idx="525">
                  <c:v>1</c:v>
                </c:pt>
                <c:pt idx="526">
                  <c:v>1</c:v>
                </c:pt>
                <c:pt idx="527">
                  <c:v>1</c:v>
                </c:pt>
                <c:pt idx="528">
                  <c:v>1</c:v>
                </c:pt>
                <c:pt idx="529">
                  <c:v>1</c:v>
                </c:pt>
                <c:pt idx="530">
                  <c:v>1</c:v>
                </c:pt>
                <c:pt idx="531">
                  <c:v>1</c:v>
                </c:pt>
                <c:pt idx="532">
                  <c:v>1</c:v>
                </c:pt>
                <c:pt idx="533">
                  <c:v>1</c:v>
                </c:pt>
                <c:pt idx="534">
                  <c:v>1</c:v>
                </c:pt>
                <c:pt idx="535">
                  <c:v>1</c:v>
                </c:pt>
                <c:pt idx="536">
                  <c:v>1</c:v>
                </c:pt>
                <c:pt idx="537">
                  <c:v>1</c:v>
                </c:pt>
                <c:pt idx="538">
                  <c:v>0</c:v>
                </c:pt>
                <c:pt idx="539">
                  <c:v>0</c:v>
                </c:pt>
                <c:pt idx="540">
                  <c:v>0</c:v>
                </c:pt>
                <c:pt idx="541">
                  <c:v>0</c:v>
                </c:pt>
                <c:pt idx="542">
                  <c:v>1</c:v>
                </c:pt>
                <c:pt idx="543">
                  <c:v>1</c:v>
                </c:pt>
                <c:pt idx="544">
                  <c:v>1</c:v>
                </c:pt>
                <c:pt idx="545">
                  <c:v>1</c:v>
                </c:pt>
                <c:pt idx="546">
                  <c:v>1</c:v>
                </c:pt>
                <c:pt idx="547">
                  <c:v>1</c:v>
                </c:pt>
                <c:pt idx="548">
                  <c:v>1</c:v>
                </c:pt>
                <c:pt idx="549">
                  <c:v>1</c:v>
                </c:pt>
                <c:pt idx="550">
                  <c:v>1</c:v>
                </c:pt>
                <c:pt idx="551">
                  <c:v>1</c:v>
                </c:pt>
                <c:pt idx="552">
                  <c:v>1</c:v>
                </c:pt>
                <c:pt idx="553">
                  <c:v>1</c:v>
                </c:pt>
                <c:pt idx="554">
                  <c:v>1</c:v>
                </c:pt>
                <c:pt idx="555">
                  <c:v>1</c:v>
                </c:pt>
                <c:pt idx="556">
                  <c:v>1</c:v>
                </c:pt>
                <c:pt idx="557">
                  <c:v>1</c:v>
                </c:pt>
                <c:pt idx="558">
                  <c:v>1</c:v>
                </c:pt>
                <c:pt idx="559">
                  <c:v>1</c:v>
                </c:pt>
                <c:pt idx="560">
                  <c:v>1</c:v>
                </c:pt>
                <c:pt idx="561">
                  <c:v>1</c:v>
                </c:pt>
                <c:pt idx="562">
                  <c:v>1</c:v>
                </c:pt>
                <c:pt idx="563">
                  <c:v>1</c:v>
                </c:pt>
                <c:pt idx="564">
                  <c:v>1</c:v>
                </c:pt>
                <c:pt idx="565">
                  <c:v>1</c:v>
                </c:pt>
                <c:pt idx="566">
                  <c:v>1</c:v>
                </c:pt>
                <c:pt idx="567">
                  <c:v>1</c:v>
                </c:pt>
                <c:pt idx="568">
                  <c:v>1</c:v>
                </c:pt>
                <c:pt idx="569">
                  <c:v>1</c:v>
                </c:pt>
                <c:pt idx="570">
                  <c:v>1</c:v>
                </c:pt>
                <c:pt idx="571">
                  <c:v>1</c:v>
                </c:pt>
                <c:pt idx="572">
                  <c:v>1</c:v>
                </c:pt>
                <c:pt idx="573">
                  <c:v>1</c:v>
                </c:pt>
                <c:pt idx="574">
                  <c:v>1</c:v>
                </c:pt>
                <c:pt idx="575">
                  <c:v>1</c:v>
                </c:pt>
                <c:pt idx="576">
                  <c:v>1</c:v>
                </c:pt>
                <c:pt idx="577">
                  <c:v>1</c:v>
                </c:pt>
                <c:pt idx="578">
                  <c:v>1</c:v>
                </c:pt>
                <c:pt idx="579">
                  <c:v>1</c:v>
                </c:pt>
                <c:pt idx="580">
                  <c:v>1</c:v>
                </c:pt>
                <c:pt idx="581">
                  <c:v>1</c:v>
                </c:pt>
                <c:pt idx="582">
                  <c:v>1</c:v>
                </c:pt>
                <c:pt idx="583">
                  <c:v>1</c:v>
                </c:pt>
                <c:pt idx="584">
                  <c:v>1</c:v>
                </c:pt>
                <c:pt idx="585">
                  <c:v>1</c:v>
                </c:pt>
                <c:pt idx="586">
                  <c:v>1</c:v>
                </c:pt>
                <c:pt idx="587">
                  <c:v>1</c:v>
                </c:pt>
                <c:pt idx="588">
                  <c:v>1</c:v>
                </c:pt>
                <c:pt idx="589">
                  <c:v>1</c:v>
                </c:pt>
                <c:pt idx="590">
                  <c:v>1</c:v>
                </c:pt>
                <c:pt idx="591">
                  <c:v>1</c:v>
                </c:pt>
                <c:pt idx="592">
                  <c:v>1</c:v>
                </c:pt>
                <c:pt idx="593">
                  <c:v>1</c:v>
                </c:pt>
                <c:pt idx="594">
                  <c:v>1</c:v>
                </c:pt>
                <c:pt idx="595">
                  <c:v>1</c:v>
                </c:pt>
                <c:pt idx="596">
                  <c:v>1</c:v>
                </c:pt>
                <c:pt idx="597">
                  <c:v>1</c:v>
                </c:pt>
                <c:pt idx="598">
                  <c:v>1</c:v>
                </c:pt>
                <c:pt idx="599">
                  <c:v>1</c:v>
                </c:pt>
                <c:pt idx="600">
                  <c:v>1</c:v>
                </c:pt>
                <c:pt idx="601">
                  <c:v>1</c:v>
                </c:pt>
                <c:pt idx="602">
                  <c:v>1</c:v>
                </c:pt>
                <c:pt idx="603">
                  <c:v>1</c:v>
                </c:pt>
                <c:pt idx="604">
                  <c:v>1</c:v>
                </c:pt>
                <c:pt idx="605">
                  <c:v>1</c:v>
                </c:pt>
                <c:pt idx="606">
                  <c:v>1</c:v>
                </c:pt>
                <c:pt idx="607">
                  <c:v>1</c:v>
                </c:pt>
                <c:pt idx="608">
                  <c:v>1</c:v>
                </c:pt>
                <c:pt idx="609">
                  <c:v>1</c:v>
                </c:pt>
                <c:pt idx="610">
                  <c:v>1</c:v>
                </c:pt>
                <c:pt idx="611">
                  <c:v>1</c:v>
                </c:pt>
                <c:pt idx="612">
                  <c:v>1</c:v>
                </c:pt>
                <c:pt idx="613">
                  <c:v>1</c:v>
                </c:pt>
                <c:pt idx="614">
                  <c:v>1</c:v>
                </c:pt>
                <c:pt idx="615">
                  <c:v>1</c:v>
                </c:pt>
                <c:pt idx="616">
                  <c:v>1</c:v>
                </c:pt>
                <c:pt idx="617">
                  <c:v>1</c:v>
                </c:pt>
                <c:pt idx="618">
                  <c:v>1</c:v>
                </c:pt>
                <c:pt idx="619">
                  <c:v>1</c:v>
                </c:pt>
                <c:pt idx="620">
                  <c:v>1</c:v>
                </c:pt>
                <c:pt idx="621">
                  <c:v>1</c:v>
                </c:pt>
                <c:pt idx="622">
                  <c:v>0</c:v>
                </c:pt>
                <c:pt idx="623">
                  <c:v>0</c:v>
                </c:pt>
                <c:pt idx="624">
                  <c:v>1</c:v>
                </c:pt>
                <c:pt idx="625">
                  <c:v>1</c:v>
                </c:pt>
                <c:pt idx="626">
                  <c:v>1</c:v>
                </c:pt>
                <c:pt idx="627">
                  <c:v>1</c:v>
                </c:pt>
                <c:pt idx="628">
                  <c:v>1</c:v>
                </c:pt>
                <c:pt idx="629">
                  <c:v>1</c:v>
                </c:pt>
                <c:pt idx="630">
                  <c:v>1</c:v>
                </c:pt>
                <c:pt idx="631">
                  <c:v>1</c:v>
                </c:pt>
                <c:pt idx="632">
                  <c:v>1</c:v>
                </c:pt>
                <c:pt idx="633">
                  <c:v>1</c:v>
                </c:pt>
                <c:pt idx="634">
                  <c:v>1</c:v>
                </c:pt>
                <c:pt idx="635">
                  <c:v>1</c:v>
                </c:pt>
                <c:pt idx="636">
                  <c:v>1</c:v>
                </c:pt>
                <c:pt idx="637">
                  <c:v>1</c:v>
                </c:pt>
                <c:pt idx="638">
                  <c:v>1</c:v>
                </c:pt>
                <c:pt idx="639">
                  <c:v>1</c:v>
                </c:pt>
                <c:pt idx="640">
                  <c:v>1</c:v>
                </c:pt>
                <c:pt idx="641">
                  <c:v>1</c:v>
                </c:pt>
                <c:pt idx="642">
                  <c:v>1</c:v>
                </c:pt>
                <c:pt idx="643">
                  <c:v>1</c:v>
                </c:pt>
                <c:pt idx="644">
                  <c:v>1</c:v>
                </c:pt>
                <c:pt idx="645">
                  <c:v>1</c:v>
                </c:pt>
                <c:pt idx="646">
                  <c:v>1</c:v>
                </c:pt>
                <c:pt idx="647">
                  <c:v>1</c:v>
                </c:pt>
                <c:pt idx="648">
                  <c:v>1</c:v>
                </c:pt>
                <c:pt idx="649">
                  <c:v>1</c:v>
                </c:pt>
                <c:pt idx="650">
                  <c:v>1</c:v>
                </c:pt>
                <c:pt idx="651">
                  <c:v>1</c:v>
                </c:pt>
                <c:pt idx="652">
                  <c:v>1</c:v>
                </c:pt>
                <c:pt idx="653">
                  <c:v>1</c:v>
                </c:pt>
                <c:pt idx="654">
                  <c:v>1</c:v>
                </c:pt>
                <c:pt idx="655">
                  <c:v>1</c:v>
                </c:pt>
                <c:pt idx="656">
                  <c:v>1</c:v>
                </c:pt>
                <c:pt idx="657">
                  <c:v>1</c:v>
                </c:pt>
                <c:pt idx="658">
                  <c:v>1</c:v>
                </c:pt>
                <c:pt idx="659">
                  <c:v>1</c:v>
                </c:pt>
                <c:pt idx="660">
                  <c:v>1</c:v>
                </c:pt>
                <c:pt idx="661">
                  <c:v>1</c:v>
                </c:pt>
                <c:pt idx="662">
                  <c:v>1</c:v>
                </c:pt>
                <c:pt idx="663">
                  <c:v>1</c:v>
                </c:pt>
                <c:pt idx="664">
                  <c:v>1</c:v>
                </c:pt>
                <c:pt idx="665">
                  <c:v>1</c:v>
                </c:pt>
                <c:pt idx="666">
                  <c:v>1</c:v>
                </c:pt>
                <c:pt idx="667">
                  <c:v>1</c:v>
                </c:pt>
                <c:pt idx="668">
                  <c:v>1</c:v>
                </c:pt>
                <c:pt idx="669">
                  <c:v>1</c:v>
                </c:pt>
                <c:pt idx="670">
                  <c:v>1</c:v>
                </c:pt>
                <c:pt idx="671">
                  <c:v>1</c:v>
                </c:pt>
                <c:pt idx="672">
                  <c:v>1</c:v>
                </c:pt>
                <c:pt idx="673">
                  <c:v>1</c:v>
                </c:pt>
                <c:pt idx="674">
                  <c:v>1</c:v>
                </c:pt>
                <c:pt idx="675">
                  <c:v>1</c:v>
                </c:pt>
                <c:pt idx="676">
                  <c:v>1</c:v>
                </c:pt>
                <c:pt idx="677">
                  <c:v>1</c:v>
                </c:pt>
                <c:pt idx="678">
                  <c:v>1</c:v>
                </c:pt>
                <c:pt idx="679">
                  <c:v>1</c:v>
                </c:pt>
                <c:pt idx="680">
                  <c:v>1</c:v>
                </c:pt>
                <c:pt idx="681">
                  <c:v>1</c:v>
                </c:pt>
                <c:pt idx="682">
                  <c:v>1</c:v>
                </c:pt>
                <c:pt idx="683">
                  <c:v>1</c:v>
                </c:pt>
                <c:pt idx="684">
                  <c:v>1</c:v>
                </c:pt>
                <c:pt idx="685">
                  <c:v>1</c:v>
                </c:pt>
                <c:pt idx="686">
                  <c:v>1</c:v>
                </c:pt>
                <c:pt idx="687">
                  <c:v>1</c:v>
                </c:pt>
                <c:pt idx="688">
                  <c:v>1</c:v>
                </c:pt>
                <c:pt idx="689">
                  <c:v>1</c:v>
                </c:pt>
                <c:pt idx="690">
                  <c:v>1</c:v>
                </c:pt>
                <c:pt idx="691">
                  <c:v>1</c:v>
                </c:pt>
                <c:pt idx="692">
                  <c:v>1</c:v>
                </c:pt>
                <c:pt idx="693">
                  <c:v>1</c:v>
                </c:pt>
                <c:pt idx="694">
                  <c:v>1</c:v>
                </c:pt>
                <c:pt idx="695">
                  <c:v>1</c:v>
                </c:pt>
                <c:pt idx="696">
                  <c:v>1</c:v>
                </c:pt>
                <c:pt idx="697">
                  <c:v>1</c:v>
                </c:pt>
                <c:pt idx="698">
                  <c:v>1</c:v>
                </c:pt>
                <c:pt idx="699">
                  <c:v>1</c:v>
                </c:pt>
                <c:pt idx="700">
                  <c:v>1</c:v>
                </c:pt>
                <c:pt idx="701">
                  <c:v>0</c:v>
                </c:pt>
                <c:pt idx="702">
                  <c:v>0</c:v>
                </c:pt>
                <c:pt idx="703">
                  <c:v>0</c:v>
                </c:pt>
                <c:pt idx="704">
                  <c:v>0</c:v>
                </c:pt>
                <c:pt idx="705">
                  <c:v>0</c:v>
                </c:pt>
                <c:pt idx="706">
                  <c:v>1</c:v>
                </c:pt>
                <c:pt idx="707">
                  <c:v>1</c:v>
                </c:pt>
                <c:pt idx="708">
                  <c:v>1</c:v>
                </c:pt>
                <c:pt idx="709">
                  <c:v>1</c:v>
                </c:pt>
                <c:pt idx="710">
                  <c:v>1</c:v>
                </c:pt>
                <c:pt idx="711">
                  <c:v>1</c:v>
                </c:pt>
                <c:pt idx="712">
                  <c:v>1</c:v>
                </c:pt>
                <c:pt idx="713">
                  <c:v>1</c:v>
                </c:pt>
                <c:pt idx="714">
                  <c:v>1</c:v>
                </c:pt>
                <c:pt idx="715">
                  <c:v>1</c:v>
                </c:pt>
                <c:pt idx="716">
                  <c:v>1</c:v>
                </c:pt>
                <c:pt idx="717">
                  <c:v>1</c:v>
                </c:pt>
                <c:pt idx="718">
                  <c:v>1</c:v>
                </c:pt>
                <c:pt idx="719">
                  <c:v>1</c:v>
                </c:pt>
                <c:pt idx="720">
                  <c:v>1</c:v>
                </c:pt>
                <c:pt idx="721">
                  <c:v>1</c:v>
                </c:pt>
                <c:pt idx="722">
                  <c:v>1</c:v>
                </c:pt>
                <c:pt idx="723">
                  <c:v>1</c:v>
                </c:pt>
                <c:pt idx="724">
                  <c:v>1</c:v>
                </c:pt>
                <c:pt idx="725">
                  <c:v>1</c:v>
                </c:pt>
                <c:pt idx="726">
                  <c:v>1</c:v>
                </c:pt>
                <c:pt idx="727">
                  <c:v>0</c:v>
                </c:pt>
                <c:pt idx="728">
                  <c:v>0</c:v>
                </c:pt>
                <c:pt idx="729">
                  <c:v>0</c:v>
                </c:pt>
                <c:pt idx="730">
                  <c:v>0</c:v>
                </c:pt>
                <c:pt idx="731">
                  <c:v>1</c:v>
                </c:pt>
                <c:pt idx="732">
                  <c:v>1</c:v>
                </c:pt>
                <c:pt idx="733">
                  <c:v>1</c:v>
                </c:pt>
                <c:pt idx="734">
                  <c:v>1</c:v>
                </c:pt>
                <c:pt idx="735">
                  <c:v>1</c:v>
                </c:pt>
                <c:pt idx="736">
                  <c:v>1</c:v>
                </c:pt>
                <c:pt idx="737">
                  <c:v>1</c:v>
                </c:pt>
                <c:pt idx="738">
                  <c:v>1</c:v>
                </c:pt>
                <c:pt idx="739">
                  <c:v>1</c:v>
                </c:pt>
                <c:pt idx="740">
                  <c:v>1</c:v>
                </c:pt>
                <c:pt idx="741">
                  <c:v>1</c:v>
                </c:pt>
                <c:pt idx="742">
                  <c:v>1</c:v>
                </c:pt>
                <c:pt idx="743">
                  <c:v>1</c:v>
                </c:pt>
                <c:pt idx="744">
                  <c:v>1</c:v>
                </c:pt>
                <c:pt idx="745">
                  <c:v>1</c:v>
                </c:pt>
                <c:pt idx="746">
                  <c:v>1</c:v>
                </c:pt>
                <c:pt idx="747">
                  <c:v>1</c:v>
                </c:pt>
                <c:pt idx="748">
                  <c:v>1</c:v>
                </c:pt>
                <c:pt idx="749">
                  <c:v>1</c:v>
                </c:pt>
                <c:pt idx="750">
                  <c:v>1</c:v>
                </c:pt>
                <c:pt idx="751">
                  <c:v>1</c:v>
                </c:pt>
                <c:pt idx="752">
                  <c:v>1</c:v>
                </c:pt>
                <c:pt idx="753">
                  <c:v>1</c:v>
                </c:pt>
                <c:pt idx="754">
                  <c:v>1</c:v>
                </c:pt>
                <c:pt idx="755">
                  <c:v>1</c:v>
                </c:pt>
                <c:pt idx="756">
                  <c:v>1</c:v>
                </c:pt>
                <c:pt idx="757">
                  <c:v>1</c:v>
                </c:pt>
                <c:pt idx="758">
                  <c:v>1</c:v>
                </c:pt>
                <c:pt idx="759">
                  <c:v>1</c:v>
                </c:pt>
                <c:pt idx="760">
                  <c:v>1</c:v>
                </c:pt>
                <c:pt idx="761">
                  <c:v>1</c:v>
                </c:pt>
                <c:pt idx="762">
                  <c:v>1</c:v>
                </c:pt>
                <c:pt idx="763">
                  <c:v>1</c:v>
                </c:pt>
                <c:pt idx="764">
                  <c:v>1</c:v>
                </c:pt>
                <c:pt idx="765">
                  <c:v>1</c:v>
                </c:pt>
                <c:pt idx="766">
                  <c:v>1</c:v>
                </c:pt>
                <c:pt idx="767">
                  <c:v>1</c:v>
                </c:pt>
                <c:pt idx="768">
                  <c:v>1</c:v>
                </c:pt>
                <c:pt idx="769">
                  <c:v>1</c:v>
                </c:pt>
                <c:pt idx="770">
                  <c:v>1</c:v>
                </c:pt>
                <c:pt idx="771">
                  <c:v>1</c:v>
                </c:pt>
                <c:pt idx="772">
                  <c:v>1</c:v>
                </c:pt>
                <c:pt idx="773">
                  <c:v>1</c:v>
                </c:pt>
                <c:pt idx="774">
                  <c:v>1</c:v>
                </c:pt>
                <c:pt idx="775">
                  <c:v>1</c:v>
                </c:pt>
                <c:pt idx="776">
                  <c:v>1</c:v>
                </c:pt>
                <c:pt idx="777">
                  <c:v>1</c:v>
                </c:pt>
                <c:pt idx="778">
                  <c:v>1</c:v>
                </c:pt>
                <c:pt idx="779">
                  <c:v>1</c:v>
                </c:pt>
                <c:pt idx="780">
                  <c:v>1</c:v>
                </c:pt>
                <c:pt idx="781">
                  <c:v>1</c:v>
                </c:pt>
                <c:pt idx="782">
                  <c:v>1</c:v>
                </c:pt>
                <c:pt idx="783">
                  <c:v>1</c:v>
                </c:pt>
                <c:pt idx="784">
                  <c:v>1</c:v>
                </c:pt>
                <c:pt idx="785">
                  <c:v>1</c:v>
                </c:pt>
                <c:pt idx="786">
                  <c:v>1</c:v>
                </c:pt>
                <c:pt idx="787">
                  <c:v>1</c:v>
                </c:pt>
                <c:pt idx="788">
                  <c:v>1</c:v>
                </c:pt>
                <c:pt idx="789">
                  <c:v>1</c:v>
                </c:pt>
                <c:pt idx="790">
                  <c:v>1</c:v>
                </c:pt>
                <c:pt idx="791">
                  <c:v>1</c:v>
                </c:pt>
                <c:pt idx="792">
                  <c:v>1</c:v>
                </c:pt>
                <c:pt idx="793">
                  <c:v>1</c:v>
                </c:pt>
                <c:pt idx="794">
                  <c:v>0</c:v>
                </c:pt>
                <c:pt idx="795">
                  <c:v>1</c:v>
                </c:pt>
                <c:pt idx="796">
                  <c:v>1</c:v>
                </c:pt>
                <c:pt idx="797">
                  <c:v>1</c:v>
                </c:pt>
                <c:pt idx="798">
                  <c:v>1</c:v>
                </c:pt>
                <c:pt idx="799">
                  <c:v>1</c:v>
                </c:pt>
                <c:pt idx="800">
                  <c:v>1</c:v>
                </c:pt>
                <c:pt idx="801">
                  <c:v>1</c:v>
                </c:pt>
                <c:pt idx="802">
                  <c:v>1</c:v>
                </c:pt>
                <c:pt idx="803">
                  <c:v>1</c:v>
                </c:pt>
                <c:pt idx="804">
                  <c:v>1</c:v>
                </c:pt>
                <c:pt idx="805">
                  <c:v>1</c:v>
                </c:pt>
                <c:pt idx="806">
                  <c:v>1</c:v>
                </c:pt>
                <c:pt idx="807">
                  <c:v>1</c:v>
                </c:pt>
                <c:pt idx="808">
                  <c:v>1</c:v>
                </c:pt>
                <c:pt idx="809">
                  <c:v>1</c:v>
                </c:pt>
                <c:pt idx="810">
                  <c:v>1</c:v>
                </c:pt>
                <c:pt idx="811">
                  <c:v>1</c:v>
                </c:pt>
                <c:pt idx="812">
                  <c:v>1</c:v>
                </c:pt>
                <c:pt idx="813">
                  <c:v>1</c:v>
                </c:pt>
                <c:pt idx="814">
                  <c:v>1</c:v>
                </c:pt>
                <c:pt idx="815">
                  <c:v>1</c:v>
                </c:pt>
                <c:pt idx="816">
                  <c:v>1</c:v>
                </c:pt>
                <c:pt idx="817">
                  <c:v>1</c:v>
                </c:pt>
                <c:pt idx="818">
                  <c:v>1</c:v>
                </c:pt>
                <c:pt idx="819">
                  <c:v>1</c:v>
                </c:pt>
                <c:pt idx="820">
                  <c:v>1</c:v>
                </c:pt>
                <c:pt idx="821">
                  <c:v>1</c:v>
                </c:pt>
                <c:pt idx="822">
                  <c:v>1</c:v>
                </c:pt>
                <c:pt idx="823">
                  <c:v>1</c:v>
                </c:pt>
                <c:pt idx="824">
                  <c:v>1</c:v>
                </c:pt>
                <c:pt idx="825">
                  <c:v>1</c:v>
                </c:pt>
                <c:pt idx="826">
                  <c:v>1</c:v>
                </c:pt>
                <c:pt idx="827">
                  <c:v>1</c:v>
                </c:pt>
                <c:pt idx="828">
                  <c:v>1</c:v>
                </c:pt>
                <c:pt idx="829">
                  <c:v>1</c:v>
                </c:pt>
                <c:pt idx="830">
                  <c:v>1</c:v>
                </c:pt>
                <c:pt idx="831">
                  <c:v>1</c:v>
                </c:pt>
                <c:pt idx="832">
                  <c:v>1</c:v>
                </c:pt>
                <c:pt idx="833">
                  <c:v>1</c:v>
                </c:pt>
                <c:pt idx="834">
                  <c:v>1</c:v>
                </c:pt>
                <c:pt idx="835">
                  <c:v>1</c:v>
                </c:pt>
                <c:pt idx="836">
                  <c:v>1</c:v>
                </c:pt>
                <c:pt idx="837">
                  <c:v>1</c:v>
                </c:pt>
                <c:pt idx="838">
                  <c:v>1</c:v>
                </c:pt>
                <c:pt idx="839">
                  <c:v>1</c:v>
                </c:pt>
                <c:pt idx="840">
                  <c:v>1</c:v>
                </c:pt>
                <c:pt idx="841">
                  <c:v>1</c:v>
                </c:pt>
                <c:pt idx="842">
                  <c:v>1</c:v>
                </c:pt>
                <c:pt idx="843">
                  <c:v>1</c:v>
                </c:pt>
                <c:pt idx="844">
                  <c:v>1</c:v>
                </c:pt>
                <c:pt idx="845">
                  <c:v>1</c:v>
                </c:pt>
                <c:pt idx="846">
                  <c:v>1</c:v>
                </c:pt>
                <c:pt idx="847">
                  <c:v>1</c:v>
                </c:pt>
                <c:pt idx="848">
                  <c:v>1</c:v>
                </c:pt>
                <c:pt idx="849">
                  <c:v>1</c:v>
                </c:pt>
                <c:pt idx="850">
                  <c:v>1</c:v>
                </c:pt>
                <c:pt idx="851">
                  <c:v>1</c:v>
                </c:pt>
                <c:pt idx="852">
                  <c:v>1</c:v>
                </c:pt>
                <c:pt idx="853">
                  <c:v>1</c:v>
                </c:pt>
                <c:pt idx="854">
                  <c:v>1</c:v>
                </c:pt>
                <c:pt idx="855">
                  <c:v>1</c:v>
                </c:pt>
                <c:pt idx="856">
                  <c:v>1</c:v>
                </c:pt>
                <c:pt idx="857">
                  <c:v>1</c:v>
                </c:pt>
                <c:pt idx="858">
                  <c:v>1</c:v>
                </c:pt>
                <c:pt idx="859">
                  <c:v>1</c:v>
                </c:pt>
                <c:pt idx="860">
                  <c:v>1</c:v>
                </c:pt>
                <c:pt idx="861">
                  <c:v>1</c:v>
                </c:pt>
                <c:pt idx="862">
                  <c:v>1</c:v>
                </c:pt>
                <c:pt idx="863">
                  <c:v>1</c:v>
                </c:pt>
                <c:pt idx="864">
                  <c:v>1</c:v>
                </c:pt>
                <c:pt idx="865">
                  <c:v>1</c:v>
                </c:pt>
                <c:pt idx="866">
                  <c:v>1</c:v>
                </c:pt>
                <c:pt idx="867">
                  <c:v>1</c:v>
                </c:pt>
                <c:pt idx="868">
                  <c:v>1</c:v>
                </c:pt>
                <c:pt idx="869">
                  <c:v>1</c:v>
                </c:pt>
                <c:pt idx="870">
                  <c:v>1</c:v>
                </c:pt>
                <c:pt idx="871">
                  <c:v>1</c:v>
                </c:pt>
                <c:pt idx="872">
                  <c:v>1</c:v>
                </c:pt>
                <c:pt idx="873">
                  <c:v>1</c:v>
                </c:pt>
                <c:pt idx="874">
                  <c:v>1</c:v>
                </c:pt>
                <c:pt idx="875">
                  <c:v>1</c:v>
                </c:pt>
                <c:pt idx="876">
                  <c:v>1</c:v>
                </c:pt>
                <c:pt idx="877">
                  <c:v>1</c:v>
                </c:pt>
                <c:pt idx="878">
                  <c:v>1</c:v>
                </c:pt>
                <c:pt idx="879">
                  <c:v>1</c:v>
                </c:pt>
                <c:pt idx="880">
                  <c:v>1</c:v>
                </c:pt>
                <c:pt idx="881">
                  <c:v>1</c:v>
                </c:pt>
                <c:pt idx="882">
                  <c:v>1</c:v>
                </c:pt>
                <c:pt idx="883">
                  <c:v>1</c:v>
                </c:pt>
                <c:pt idx="884">
                  <c:v>1</c:v>
                </c:pt>
                <c:pt idx="885">
                  <c:v>0</c:v>
                </c:pt>
                <c:pt idx="886">
                  <c:v>0</c:v>
                </c:pt>
                <c:pt idx="887">
                  <c:v>1</c:v>
                </c:pt>
                <c:pt idx="888">
                  <c:v>1</c:v>
                </c:pt>
                <c:pt idx="889">
                  <c:v>1</c:v>
                </c:pt>
                <c:pt idx="890">
                  <c:v>1</c:v>
                </c:pt>
                <c:pt idx="891">
                  <c:v>1</c:v>
                </c:pt>
                <c:pt idx="892">
                  <c:v>1</c:v>
                </c:pt>
                <c:pt idx="893">
                  <c:v>1</c:v>
                </c:pt>
                <c:pt idx="894">
                  <c:v>1</c:v>
                </c:pt>
                <c:pt idx="895">
                  <c:v>1</c:v>
                </c:pt>
                <c:pt idx="896">
                  <c:v>1</c:v>
                </c:pt>
                <c:pt idx="897">
                  <c:v>1</c:v>
                </c:pt>
                <c:pt idx="898">
                  <c:v>1</c:v>
                </c:pt>
                <c:pt idx="899">
                  <c:v>1</c:v>
                </c:pt>
                <c:pt idx="900">
                  <c:v>1</c:v>
                </c:pt>
                <c:pt idx="901">
                  <c:v>1</c:v>
                </c:pt>
                <c:pt idx="902">
                  <c:v>1</c:v>
                </c:pt>
                <c:pt idx="903">
                  <c:v>1</c:v>
                </c:pt>
                <c:pt idx="904">
                  <c:v>1</c:v>
                </c:pt>
                <c:pt idx="905">
                  <c:v>1</c:v>
                </c:pt>
                <c:pt idx="906">
                  <c:v>1</c:v>
                </c:pt>
                <c:pt idx="907">
                  <c:v>1</c:v>
                </c:pt>
                <c:pt idx="908">
                  <c:v>1</c:v>
                </c:pt>
                <c:pt idx="909">
                  <c:v>1</c:v>
                </c:pt>
                <c:pt idx="910">
                  <c:v>1</c:v>
                </c:pt>
                <c:pt idx="911">
                  <c:v>1</c:v>
                </c:pt>
                <c:pt idx="912">
                  <c:v>1</c:v>
                </c:pt>
                <c:pt idx="913">
                  <c:v>1</c:v>
                </c:pt>
                <c:pt idx="914">
                  <c:v>0</c:v>
                </c:pt>
                <c:pt idx="915">
                  <c:v>0</c:v>
                </c:pt>
                <c:pt idx="916">
                  <c:v>0</c:v>
                </c:pt>
                <c:pt idx="917">
                  <c:v>1</c:v>
                </c:pt>
                <c:pt idx="918">
                  <c:v>1</c:v>
                </c:pt>
                <c:pt idx="919">
                  <c:v>1</c:v>
                </c:pt>
                <c:pt idx="920">
                  <c:v>1</c:v>
                </c:pt>
                <c:pt idx="921">
                  <c:v>1</c:v>
                </c:pt>
                <c:pt idx="922">
                  <c:v>0</c:v>
                </c:pt>
                <c:pt idx="923">
                  <c:v>0</c:v>
                </c:pt>
                <c:pt idx="924">
                  <c:v>0</c:v>
                </c:pt>
                <c:pt idx="925">
                  <c:v>1</c:v>
                </c:pt>
                <c:pt idx="926">
                  <c:v>1</c:v>
                </c:pt>
                <c:pt idx="927">
                  <c:v>1</c:v>
                </c:pt>
                <c:pt idx="928">
                  <c:v>1</c:v>
                </c:pt>
                <c:pt idx="929">
                  <c:v>1</c:v>
                </c:pt>
                <c:pt idx="930">
                  <c:v>1</c:v>
                </c:pt>
                <c:pt idx="931">
                  <c:v>1</c:v>
                </c:pt>
                <c:pt idx="932">
                  <c:v>1</c:v>
                </c:pt>
                <c:pt idx="933">
                  <c:v>1</c:v>
                </c:pt>
                <c:pt idx="934">
                  <c:v>1</c:v>
                </c:pt>
                <c:pt idx="935">
                  <c:v>1</c:v>
                </c:pt>
                <c:pt idx="936">
                  <c:v>1</c:v>
                </c:pt>
                <c:pt idx="937">
                  <c:v>1</c:v>
                </c:pt>
                <c:pt idx="938">
                  <c:v>1</c:v>
                </c:pt>
                <c:pt idx="939">
                  <c:v>1</c:v>
                </c:pt>
                <c:pt idx="940">
                  <c:v>1</c:v>
                </c:pt>
                <c:pt idx="941">
                  <c:v>1</c:v>
                </c:pt>
                <c:pt idx="942">
                  <c:v>1</c:v>
                </c:pt>
                <c:pt idx="943">
                  <c:v>1</c:v>
                </c:pt>
                <c:pt idx="944">
                  <c:v>1</c:v>
                </c:pt>
                <c:pt idx="945">
                  <c:v>1</c:v>
                </c:pt>
                <c:pt idx="946">
                  <c:v>1</c:v>
                </c:pt>
                <c:pt idx="947">
                  <c:v>1</c:v>
                </c:pt>
                <c:pt idx="948">
                  <c:v>1</c:v>
                </c:pt>
                <c:pt idx="949">
                  <c:v>1</c:v>
                </c:pt>
                <c:pt idx="950">
                  <c:v>1</c:v>
                </c:pt>
                <c:pt idx="951">
                  <c:v>1</c:v>
                </c:pt>
                <c:pt idx="952">
                  <c:v>1</c:v>
                </c:pt>
                <c:pt idx="953">
                  <c:v>1</c:v>
                </c:pt>
                <c:pt idx="954">
                  <c:v>1</c:v>
                </c:pt>
                <c:pt idx="955">
                  <c:v>1</c:v>
                </c:pt>
                <c:pt idx="956">
                  <c:v>1</c:v>
                </c:pt>
                <c:pt idx="957">
                  <c:v>1</c:v>
                </c:pt>
                <c:pt idx="958">
                  <c:v>1</c:v>
                </c:pt>
                <c:pt idx="959">
                  <c:v>1</c:v>
                </c:pt>
                <c:pt idx="960">
                  <c:v>1</c:v>
                </c:pt>
                <c:pt idx="961">
                  <c:v>1</c:v>
                </c:pt>
                <c:pt idx="962">
                  <c:v>1</c:v>
                </c:pt>
                <c:pt idx="963">
                  <c:v>1</c:v>
                </c:pt>
                <c:pt idx="964">
                  <c:v>1</c:v>
                </c:pt>
                <c:pt idx="965">
                  <c:v>1</c:v>
                </c:pt>
                <c:pt idx="966">
                  <c:v>1</c:v>
                </c:pt>
                <c:pt idx="967">
                  <c:v>1</c:v>
                </c:pt>
                <c:pt idx="968">
                  <c:v>1</c:v>
                </c:pt>
                <c:pt idx="969">
                  <c:v>1</c:v>
                </c:pt>
                <c:pt idx="970">
                  <c:v>1</c:v>
                </c:pt>
                <c:pt idx="971">
                  <c:v>1</c:v>
                </c:pt>
                <c:pt idx="972">
                  <c:v>1</c:v>
                </c:pt>
                <c:pt idx="973">
                  <c:v>1</c:v>
                </c:pt>
                <c:pt idx="974">
                  <c:v>1</c:v>
                </c:pt>
                <c:pt idx="975">
                  <c:v>1</c:v>
                </c:pt>
                <c:pt idx="976">
                  <c:v>1</c:v>
                </c:pt>
                <c:pt idx="977">
                  <c:v>1</c:v>
                </c:pt>
                <c:pt idx="978">
                  <c:v>1</c:v>
                </c:pt>
                <c:pt idx="979">
                  <c:v>1</c:v>
                </c:pt>
                <c:pt idx="980">
                  <c:v>1</c:v>
                </c:pt>
                <c:pt idx="981">
                  <c:v>1</c:v>
                </c:pt>
                <c:pt idx="982">
                  <c:v>1</c:v>
                </c:pt>
                <c:pt idx="983">
                  <c:v>1</c:v>
                </c:pt>
                <c:pt idx="984">
                  <c:v>1</c:v>
                </c:pt>
                <c:pt idx="985">
                  <c:v>1</c:v>
                </c:pt>
                <c:pt idx="986">
                  <c:v>1</c:v>
                </c:pt>
                <c:pt idx="987">
                  <c:v>1</c:v>
                </c:pt>
                <c:pt idx="988">
                  <c:v>1</c:v>
                </c:pt>
                <c:pt idx="989">
                  <c:v>1</c:v>
                </c:pt>
                <c:pt idx="990">
                  <c:v>1</c:v>
                </c:pt>
                <c:pt idx="991">
                  <c:v>1</c:v>
                </c:pt>
                <c:pt idx="992">
                  <c:v>1</c:v>
                </c:pt>
                <c:pt idx="993">
                  <c:v>1</c:v>
                </c:pt>
                <c:pt idx="994">
                  <c:v>1</c:v>
                </c:pt>
                <c:pt idx="995">
                  <c:v>1</c:v>
                </c:pt>
                <c:pt idx="996">
                  <c:v>1</c:v>
                </c:pt>
                <c:pt idx="997">
                  <c:v>1</c:v>
                </c:pt>
                <c:pt idx="998">
                  <c:v>1</c:v>
                </c:pt>
                <c:pt idx="999">
                  <c:v>1</c:v>
                </c:pt>
              </c:numCache>
            </c:numRef>
          </c:yVal>
          <c:smooth val="0"/>
          <c:extLst>
            <c:ext xmlns:c16="http://schemas.microsoft.com/office/drawing/2014/chart" uri="{C3380CC4-5D6E-409C-BE32-E72D297353CC}">
              <c16:uniqueId val="{00000000-5D97-4FDB-82C3-489970C60C6E}"/>
            </c:ext>
          </c:extLst>
        </c:ser>
        <c:dLbls>
          <c:showLegendKey val="0"/>
          <c:showVal val="0"/>
          <c:showCatName val="0"/>
          <c:showSerName val="0"/>
          <c:showPercent val="0"/>
          <c:showBubbleSize val="0"/>
        </c:dLbls>
        <c:axId val="1141027920"/>
        <c:axId val="1258382560"/>
      </c:scatterChart>
      <c:valAx>
        <c:axId val="1141027920"/>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IN"/>
                  <a:t>Country</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258382560"/>
        <c:crosses val="autoZero"/>
        <c:crossBetween val="midCat"/>
      </c:valAx>
      <c:valAx>
        <c:axId val="1258382560"/>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IN"/>
                  <a:t>Delievery</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14102792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IN"/>
              <a:t>Distribution of Product Quality by Country</a:t>
            </a:r>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xVal>
            <c:numRef>
              <c:f>'Q13'!$B$3:$B$1002</c:f>
              <c:numCache>
                <c:formatCode>General</c:formatCode>
                <c:ptCount val="1000"/>
                <c:pt idx="0">
                  <c:v>1</c:v>
                </c:pt>
                <c:pt idx="1">
                  <c:v>2</c:v>
                </c:pt>
                <c:pt idx="2">
                  <c:v>3</c:v>
                </c:pt>
                <c:pt idx="3">
                  <c:v>4</c:v>
                </c:pt>
                <c:pt idx="4">
                  <c:v>5</c:v>
                </c:pt>
                <c:pt idx="5">
                  <c:v>6</c:v>
                </c:pt>
                <c:pt idx="6">
                  <c:v>4</c:v>
                </c:pt>
                <c:pt idx="7">
                  <c:v>6</c:v>
                </c:pt>
                <c:pt idx="8">
                  <c:v>6</c:v>
                </c:pt>
                <c:pt idx="9">
                  <c:v>1</c:v>
                </c:pt>
                <c:pt idx="10">
                  <c:v>7</c:v>
                </c:pt>
                <c:pt idx="11">
                  <c:v>8</c:v>
                </c:pt>
                <c:pt idx="12">
                  <c:v>9</c:v>
                </c:pt>
                <c:pt idx="13">
                  <c:v>10</c:v>
                </c:pt>
                <c:pt idx="14">
                  <c:v>11</c:v>
                </c:pt>
                <c:pt idx="15">
                  <c:v>8</c:v>
                </c:pt>
                <c:pt idx="16">
                  <c:v>1</c:v>
                </c:pt>
                <c:pt idx="17">
                  <c:v>5</c:v>
                </c:pt>
                <c:pt idx="18">
                  <c:v>12</c:v>
                </c:pt>
                <c:pt idx="19">
                  <c:v>13</c:v>
                </c:pt>
                <c:pt idx="20">
                  <c:v>8</c:v>
                </c:pt>
                <c:pt idx="21">
                  <c:v>7</c:v>
                </c:pt>
                <c:pt idx="22">
                  <c:v>4</c:v>
                </c:pt>
                <c:pt idx="23">
                  <c:v>10</c:v>
                </c:pt>
                <c:pt idx="24">
                  <c:v>14</c:v>
                </c:pt>
                <c:pt idx="25">
                  <c:v>4</c:v>
                </c:pt>
                <c:pt idx="26">
                  <c:v>14</c:v>
                </c:pt>
                <c:pt idx="27">
                  <c:v>8</c:v>
                </c:pt>
                <c:pt idx="28">
                  <c:v>14</c:v>
                </c:pt>
                <c:pt idx="29">
                  <c:v>1</c:v>
                </c:pt>
                <c:pt idx="30">
                  <c:v>6</c:v>
                </c:pt>
                <c:pt idx="31">
                  <c:v>10</c:v>
                </c:pt>
                <c:pt idx="32">
                  <c:v>7</c:v>
                </c:pt>
                <c:pt idx="33">
                  <c:v>10</c:v>
                </c:pt>
                <c:pt idx="34">
                  <c:v>4</c:v>
                </c:pt>
                <c:pt idx="35">
                  <c:v>12</c:v>
                </c:pt>
                <c:pt idx="36">
                  <c:v>1</c:v>
                </c:pt>
                <c:pt idx="37">
                  <c:v>6</c:v>
                </c:pt>
                <c:pt idx="38">
                  <c:v>6</c:v>
                </c:pt>
                <c:pt idx="39">
                  <c:v>10</c:v>
                </c:pt>
                <c:pt idx="40">
                  <c:v>1</c:v>
                </c:pt>
                <c:pt idx="41">
                  <c:v>6</c:v>
                </c:pt>
                <c:pt idx="42">
                  <c:v>6</c:v>
                </c:pt>
                <c:pt idx="43">
                  <c:v>5</c:v>
                </c:pt>
                <c:pt idx="44">
                  <c:v>14</c:v>
                </c:pt>
                <c:pt idx="45">
                  <c:v>13</c:v>
                </c:pt>
                <c:pt idx="46">
                  <c:v>4</c:v>
                </c:pt>
                <c:pt idx="47">
                  <c:v>6</c:v>
                </c:pt>
                <c:pt idx="48">
                  <c:v>10</c:v>
                </c:pt>
                <c:pt idx="49">
                  <c:v>4</c:v>
                </c:pt>
                <c:pt idx="50">
                  <c:v>4</c:v>
                </c:pt>
                <c:pt idx="51">
                  <c:v>3</c:v>
                </c:pt>
                <c:pt idx="52">
                  <c:v>11</c:v>
                </c:pt>
                <c:pt idx="53">
                  <c:v>8</c:v>
                </c:pt>
                <c:pt idx="54">
                  <c:v>6</c:v>
                </c:pt>
                <c:pt idx="55">
                  <c:v>1</c:v>
                </c:pt>
                <c:pt idx="56">
                  <c:v>14</c:v>
                </c:pt>
                <c:pt idx="57">
                  <c:v>1</c:v>
                </c:pt>
                <c:pt idx="58">
                  <c:v>9</c:v>
                </c:pt>
                <c:pt idx="59">
                  <c:v>2</c:v>
                </c:pt>
                <c:pt idx="60">
                  <c:v>7</c:v>
                </c:pt>
                <c:pt idx="61">
                  <c:v>9</c:v>
                </c:pt>
                <c:pt idx="62">
                  <c:v>1</c:v>
                </c:pt>
                <c:pt idx="63">
                  <c:v>1</c:v>
                </c:pt>
                <c:pt idx="64">
                  <c:v>10</c:v>
                </c:pt>
                <c:pt idx="65">
                  <c:v>11</c:v>
                </c:pt>
                <c:pt idx="66">
                  <c:v>6</c:v>
                </c:pt>
                <c:pt idx="67">
                  <c:v>9</c:v>
                </c:pt>
                <c:pt idx="68">
                  <c:v>1</c:v>
                </c:pt>
                <c:pt idx="69">
                  <c:v>5</c:v>
                </c:pt>
                <c:pt idx="70">
                  <c:v>1</c:v>
                </c:pt>
                <c:pt idx="71">
                  <c:v>9</c:v>
                </c:pt>
                <c:pt idx="72">
                  <c:v>8</c:v>
                </c:pt>
                <c:pt idx="73">
                  <c:v>13</c:v>
                </c:pt>
                <c:pt idx="74">
                  <c:v>5</c:v>
                </c:pt>
                <c:pt idx="75">
                  <c:v>5</c:v>
                </c:pt>
                <c:pt idx="76">
                  <c:v>12</c:v>
                </c:pt>
                <c:pt idx="77">
                  <c:v>14</c:v>
                </c:pt>
                <c:pt idx="78">
                  <c:v>7</c:v>
                </c:pt>
                <c:pt idx="79">
                  <c:v>4</c:v>
                </c:pt>
                <c:pt idx="80">
                  <c:v>8</c:v>
                </c:pt>
                <c:pt idx="81">
                  <c:v>2</c:v>
                </c:pt>
                <c:pt idx="82">
                  <c:v>4</c:v>
                </c:pt>
                <c:pt idx="83">
                  <c:v>14</c:v>
                </c:pt>
                <c:pt idx="84">
                  <c:v>12</c:v>
                </c:pt>
                <c:pt idx="85">
                  <c:v>13</c:v>
                </c:pt>
                <c:pt idx="86">
                  <c:v>6</c:v>
                </c:pt>
                <c:pt idx="87">
                  <c:v>13</c:v>
                </c:pt>
                <c:pt idx="88">
                  <c:v>10</c:v>
                </c:pt>
                <c:pt idx="89">
                  <c:v>1</c:v>
                </c:pt>
                <c:pt idx="90">
                  <c:v>14</c:v>
                </c:pt>
                <c:pt idx="91">
                  <c:v>1</c:v>
                </c:pt>
                <c:pt idx="92">
                  <c:v>8</c:v>
                </c:pt>
                <c:pt idx="93">
                  <c:v>10</c:v>
                </c:pt>
                <c:pt idx="94">
                  <c:v>5</c:v>
                </c:pt>
                <c:pt idx="95">
                  <c:v>6</c:v>
                </c:pt>
                <c:pt idx="96">
                  <c:v>8</c:v>
                </c:pt>
                <c:pt idx="97">
                  <c:v>2</c:v>
                </c:pt>
                <c:pt idx="98">
                  <c:v>14</c:v>
                </c:pt>
                <c:pt idx="99">
                  <c:v>4</c:v>
                </c:pt>
                <c:pt idx="100">
                  <c:v>6</c:v>
                </c:pt>
                <c:pt idx="101">
                  <c:v>10</c:v>
                </c:pt>
                <c:pt idx="102">
                  <c:v>12</c:v>
                </c:pt>
                <c:pt idx="103">
                  <c:v>6</c:v>
                </c:pt>
                <c:pt idx="104">
                  <c:v>15</c:v>
                </c:pt>
                <c:pt idx="105">
                  <c:v>6</c:v>
                </c:pt>
                <c:pt idx="106">
                  <c:v>4</c:v>
                </c:pt>
                <c:pt idx="107">
                  <c:v>10</c:v>
                </c:pt>
                <c:pt idx="108">
                  <c:v>12</c:v>
                </c:pt>
                <c:pt idx="109">
                  <c:v>14</c:v>
                </c:pt>
                <c:pt idx="110">
                  <c:v>10</c:v>
                </c:pt>
                <c:pt idx="111">
                  <c:v>14</c:v>
                </c:pt>
                <c:pt idx="112">
                  <c:v>11</c:v>
                </c:pt>
                <c:pt idx="113">
                  <c:v>14</c:v>
                </c:pt>
                <c:pt idx="114">
                  <c:v>6</c:v>
                </c:pt>
                <c:pt idx="115">
                  <c:v>4</c:v>
                </c:pt>
                <c:pt idx="116">
                  <c:v>2</c:v>
                </c:pt>
                <c:pt idx="117">
                  <c:v>5</c:v>
                </c:pt>
                <c:pt idx="118">
                  <c:v>10</c:v>
                </c:pt>
                <c:pt idx="119">
                  <c:v>14</c:v>
                </c:pt>
                <c:pt idx="120">
                  <c:v>4</c:v>
                </c:pt>
                <c:pt idx="121">
                  <c:v>13</c:v>
                </c:pt>
                <c:pt idx="122">
                  <c:v>4</c:v>
                </c:pt>
                <c:pt idx="123">
                  <c:v>14</c:v>
                </c:pt>
                <c:pt idx="124">
                  <c:v>8</c:v>
                </c:pt>
                <c:pt idx="125">
                  <c:v>2</c:v>
                </c:pt>
                <c:pt idx="126">
                  <c:v>4</c:v>
                </c:pt>
                <c:pt idx="127">
                  <c:v>10</c:v>
                </c:pt>
                <c:pt idx="128">
                  <c:v>1</c:v>
                </c:pt>
                <c:pt idx="129">
                  <c:v>9</c:v>
                </c:pt>
                <c:pt idx="130">
                  <c:v>4</c:v>
                </c:pt>
                <c:pt idx="131">
                  <c:v>3</c:v>
                </c:pt>
                <c:pt idx="132">
                  <c:v>1</c:v>
                </c:pt>
                <c:pt idx="133">
                  <c:v>8</c:v>
                </c:pt>
                <c:pt idx="134">
                  <c:v>12</c:v>
                </c:pt>
                <c:pt idx="135">
                  <c:v>8</c:v>
                </c:pt>
                <c:pt idx="136">
                  <c:v>7</c:v>
                </c:pt>
                <c:pt idx="137">
                  <c:v>10</c:v>
                </c:pt>
                <c:pt idx="138">
                  <c:v>4</c:v>
                </c:pt>
                <c:pt idx="139">
                  <c:v>10</c:v>
                </c:pt>
                <c:pt idx="140">
                  <c:v>10</c:v>
                </c:pt>
                <c:pt idx="141">
                  <c:v>6</c:v>
                </c:pt>
                <c:pt idx="142">
                  <c:v>1</c:v>
                </c:pt>
                <c:pt idx="143">
                  <c:v>6</c:v>
                </c:pt>
                <c:pt idx="144">
                  <c:v>2</c:v>
                </c:pt>
                <c:pt idx="145">
                  <c:v>14</c:v>
                </c:pt>
                <c:pt idx="146">
                  <c:v>4</c:v>
                </c:pt>
                <c:pt idx="147">
                  <c:v>10</c:v>
                </c:pt>
                <c:pt idx="148">
                  <c:v>6</c:v>
                </c:pt>
                <c:pt idx="149">
                  <c:v>6</c:v>
                </c:pt>
                <c:pt idx="150">
                  <c:v>9</c:v>
                </c:pt>
                <c:pt idx="151">
                  <c:v>8</c:v>
                </c:pt>
                <c:pt idx="152">
                  <c:v>11</c:v>
                </c:pt>
                <c:pt idx="153">
                  <c:v>8</c:v>
                </c:pt>
                <c:pt idx="154">
                  <c:v>14</c:v>
                </c:pt>
                <c:pt idx="155">
                  <c:v>4</c:v>
                </c:pt>
                <c:pt idx="156">
                  <c:v>12</c:v>
                </c:pt>
                <c:pt idx="157">
                  <c:v>4</c:v>
                </c:pt>
                <c:pt idx="158">
                  <c:v>14</c:v>
                </c:pt>
                <c:pt idx="159">
                  <c:v>10</c:v>
                </c:pt>
                <c:pt idx="160">
                  <c:v>12</c:v>
                </c:pt>
                <c:pt idx="161">
                  <c:v>4</c:v>
                </c:pt>
                <c:pt idx="162">
                  <c:v>9</c:v>
                </c:pt>
                <c:pt idx="163">
                  <c:v>9</c:v>
                </c:pt>
                <c:pt idx="164">
                  <c:v>2</c:v>
                </c:pt>
                <c:pt idx="165">
                  <c:v>2</c:v>
                </c:pt>
                <c:pt idx="166">
                  <c:v>6</c:v>
                </c:pt>
                <c:pt idx="167">
                  <c:v>6</c:v>
                </c:pt>
                <c:pt idx="168">
                  <c:v>12</c:v>
                </c:pt>
                <c:pt idx="169">
                  <c:v>4</c:v>
                </c:pt>
                <c:pt idx="170">
                  <c:v>9</c:v>
                </c:pt>
                <c:pt idx="171">
                  <c:v>2</c:v>
                </c:pt>
                <c:pt idx="172">
                  <c:v>14</c:v>
                </c:pt>
                <c:pt idx="173">
                  <c:v>4</c:v>
                </c:pt>
                <c:pt idx="174">
                  <c:v>2</c:v>
                </c:pt>
                <c:pt idx="175">
                  <c:v>14</c:v>
                </c:pt>
                <c:pt idx="176">
                  <c:v>7</c:v>
                </c:pt>
                <c:pt idx="177">
                  <c:v>12</c:v>
                </c:pt>
                <c:pt idx="178">
                  <c:v>8</c:v>
                </c:pt>
                <c:pt idx="179">
                  <c:v>1</c:v>
                </c:pt>
                <c:pt idx="180">
                  <c:v>4</c:v>
                </c:pt>
                <c:pt idx="181">
                  <c:v>6</c:v>
                </c:pt>
                <c:pt idx="182">
                  <c:v>12</c:v>
                </c:pt>
                <c:pt idx="183">
                  <c:v>6</c:v>
                </c:pt>
                <c:pt idx="184">
                  <c:v>10</c:v>
                </c:pt>
                <c:pt idx="185">
                  <c:v>11</c:v>
                </c:pt>
                <c:pt idx="186">
                  <c:v>6</c:v>
                </c:pt>
                <c:pt idx="187">
                  <c:v>11</c:v>
                </c:pt>
                <c:pt idx="188">
                  <c:v>14</c:v>
                </c:pt>
                <c:pt idx="189">
                  <c:v>4</c:v>
                </c:pt>
                <c:pt idx="190">
                  <c:v>9</c:v>
                </c:pt>
                <c:pt idx="191">
                  <c:v>6</c:v>
                </c:pt>
                <c:pt idx="192">
                  <c:v>4</c:v>
                </c:pt>
                <c:pt idx="193">
                  <c:v>8</c:v>
                </c:pt>
                <c:pt idx="194">
                  <c:v>14</c:v>
                </c:pt>
                <c:pt idx="195">
                  <c:v>5</c:v>
                </c:pt>
                <c:pt idx="196">
                  <c:v>4</c:v>
                </c:pt>
                <c:pt idx="197">
                  <c:v>8</c:v>
                </c:pt>
                <c:pt idx="198">
                  <c:v>15</c:v>
                </c:pt>
                <c:pt idx="199">
                  <c:v>6</c:v>
                </c:pt>
                <c:pt idx="200">
                  <c:v>4</c:v>
                </c:pt>
                <c:pt idx="201">
                  <c:v>1</c:v>
                </c:pt>
                <c:pt idx="202">
                  <c:v>1</c:v>
                </c:pt>
                <c:pt idx="203">
                  <c:v>5</c:v>
                </c:pt>
                <c:pt idx="204">
                  <c:v>5</c:v>
                </c:pt>
                <c:pt idx="205">
                  <c:v>6</c:v>
                </c:pt>
                <c:pt idx="206">
                  <c:v>14</c:v>
                </c:pt>
                <c:pt idx="207">
                  <c:v>1</c:v>
                </c:pt>
                <c:pt idx="208">
                  <c:v>6</c:v>
                </c:pt>
                <c:pt idx="209">
                  <c:v>8</c:v>
                </c:pt>
                <c:pt idx="210">
                  <c:v>14</c:v>
                </c:pt>
                <c:pt idx="211">
                  <c:v>3</c:v>
                </c:pt>
                <c:pt idx="212">
                  <c:v>10</c:v>
                </c:pt>
                <c:pt idx="213">
                  <c:v>10</c:v>
                </c:pt>
                <c:pt idx="214">
                  <c:v>6</c:v>
                </c:pt>
                <c:pt idx="215">
                  <c:v>8</c:v>
                </c:pt>
                <c:pt idx="216">
                  <c:v>1</c:v>
                </c:pt>
                <c:pt idx="217">
                  <c:v>8</c:v>
                </c:pt>
                <c:pt idx="218">
                  <c:v>14</c:v>
                </c:pt>
                <c:pt idx="219">
                  <c:v>10</c:v>
                </c:pt>
                <c:pt idx="220">
                  <c:v>1</c:v>
                </c:pt>
                <c:pt idx="221">
                  <c:v>14</c:v>
                </c:pt>
                <c:pt idx="222">
                  <c:v>12</c:v>
                </c:pt>
                <c:pt idx="223">
                  <c:v>16</c:v>
                </c:pt>
                <c:pt idx="224">
                  <c:v>2</c:v>
                </c:pt>
                <c:pt idx="225">
                  <c:v>4</c:v>
                </c:pt>
                <c:pt idx="226">
                  <c:v>9</c:v>
                </c:pt>
                <c:pt idx="227">
                  <c:v>10</c:v>
                </c:pt>
                <c:pt idx="228">
                  <c:v>5</c:v>
                </c:pt>
                <c:pt idx="229">
                  <c:v>10</c:v>
                </c:pt>
                <c:pt idx="230">
                  <c:v>4</c:v>
                </c:pt>
                <c:pt idx="231">
                  <c:v>4</c:v>
                </c:pt>
                <c:pt idx="232">
                  <c:v>1</c:v>
                </c:pt>
                <c:pt idx="233">
                  <c:v>1</c:v>
                </c:pt>
                <c:pt idx="234">
                  <c:v>10</c:v>
                </c:pt>
                <c:pt idx="235">
                  <c:v>6</c:v>
                </c:pt>
                <c:pt idx="236">
                  <c:v>1</c:v>
                </c:pt>
                <c:pt idx="237">
                  <c:v>7</c:v>
                </c:pt>
                <c:pt idx="238">
                  <c:v>7</c:v>
                </c:pt>
                <c:pt idx="239">
                  <c:v>14</c:v>
                </c:pt>
                <c:pt idx="240">
                  <c:v>7</c:v>
                </c:pt>
                <c:pt idx="241">
                  <c:v>14</c:v>
                </c:pt>
                <c:pt idx="242">
                  <c:v>4</c:v>
                </c:pt>
                <c:pt idx="243">
                  <c:v>12</c:v>
                </c:pt>
                <c:pt idx="244">
                  <c:v>4</c:v>
                </c:pt>
                <c:pt idx="245">
                  <c:v>6</c:v>
                </c:pt>
                <c:pt idx="246">
                  <c:v>2</c:v>
                </c:pt>
                <c:pt idx="247">
                  <c:v>6</c:v>
                </c:pt>
                <c:pt idx="248">
                  <c:v>4</c:v>
                </c:pt>
                <c:pt idx="249">
                  <c:v>8</c:v>
                </c:pt>
                <c:pt idx="250">
                  <c:v>9</c:v>
                </c:pt>
                <c:pt idx="251">
                  <c:v>12</c:v>
                </c:pt>
                <c:pt idx="252">
                  <c:v>7</c:v>
                </c:pt>
                <c:pt idx="253">
                  <c:v>1</c:v>
                </c:pt>
                <c:pt idx="254">
                  <c:v>10</c:v>
                </c:pt>
                <c:pt idx="255">
                  <c:v>11</c:v>
                </c:pt>
                <c:pt idx="256">
                  <c:v>10</c:v>
                </c:pt>
                <c:pt idx="257">
                  <c:v>14</c:v>
                </c:pt>
                <c:pt idx="258">
                  <c:v>6</c:v>
                </c:pt>
                <c:pt idx="259">
                  <c:v>6</c:v>
                </c:pt>
                <c:pt idx="260">
                  <c:v>2</c:v>
                </c:pt>
                <c:pt idx="261">
                  <c:v>10</c:v>
                </c:pt>
                <c:pt idx="262">
                  <c:v>6</c:v>
                </c:pt>
                <c:pt idx="263">
                  <c:v>1</c:v>
                </c:pt>
                <c:pt idx="264">
                  <c:v>4</c:v>
                </c:pt>
                <c:pt idx="265">
                  <c:v>14</c:v>
                </c:pt>
                <c:pt idx="266">
                  <c:v>6</c:v>
                </c:pt>
                <c:pt idx="267">
                  <c:v>8</c:v>
                </c:pt>
                <c:pt idx="268">
                  <c:v>14</c:v>
                </c:pt>
                <c:pt idx="269">
                  <c:v>7</c:v>
                </c:pt>
                <c:pt idx="270">
                  <c:v>10</c:v>
                </c:pt>
                <c:pt idx="271">
                  <c:v>12</c:v>
                </c:pt>
                <c:pt idx="272">
                  <c:v>9</c:v>
                </c:pt>
                <c:pt idx="273">
                  <c:v>11</c:v>
                </c:pt>
                <c:pt idx="274">
                  <c:v>6</c:v>
                </c:pt>
                <c:pt idx="275">
                  <c:v>2</c:v>
                </c:pt>
                <c:pt idx="276">
                  <c:v>6</c:v>
                </c:pt>
                <c:pt idx="277">
                  <c:v>8</c:v>
                </c:pt>
                <c:pt idx="278">
                  <c:v>12</c:v>
                </c:pt>
                <c:pt idx="279">
                  <c:v>13</c:v>
                </c:pt>
                <c:pt idx="280">
                  <c:v>8</c:v>
                </c:pt>
                <c:pt idx="281">
                  <c:v>3</c:v>
                </c:pt>
                <c:pt idx="282">
                  <c:v>14</c:v>
                </c:pt>
                <c:pt idx="283">
                  <c:v>10</c:v>
                </c:pt>
                <c:pt idx="284">
                  <c:v>1</c:v>
                </c:pt>
                <c:pt idx="285">
                  <c:v>13</c:v>
                </c:pt>
                <c:pt idx="286">
                  <c:v>9</c:v>
                </c:pt>
                <c:pt idx="287">
                  <c:v>12</c:v>
                </c:pt>
                <c:pt idx="288">
                  <c:v>1</c:v>
                </c:pt>
                <c:pt idx="289">
                  <c:v>8</c:v>
                </c:pt>
                <c:pt idx="290">
                  <c:v>14</c:v>
                </c:pt>
                <c:pt idx="291">
                  <c:v>5</c:v>
                </c:pt>
                <c:pt idx="292">
                  <c:v>7</c:v>
                </c:pt>
                <c:pt idx="293">
                  <c:v>6</c:v>
                </c:pt>
                <c:pt idx="294">
                  <c:v>13</c:v>
                </c:pt>
                <c:pt idx="295">
                  <c:v>8</c:v>
                </c:pt>
                <c:pt idx="296">
                  <c:v>1</c:v>
                </c:pt>
                <c:pt idx="297">
                  <c:v>4</c:v>
                </c:pt>
                <c:pt idx="298">
                  <c:v>12</c:v>
                </c:pt>
                <c:pt idx="299">
                  <c:v>11</c:v>
                </c:pt>
                <c:pt idx="300">
                  <c:v>8</c:v>
                </c:pt>
                <c:pt idx="301">
                  <c:v>14</c:v>
                </c:pt>
                <c:pt idx="302">
                  <c:v>14</c:v>
                </c:pt>
                <c:pt idx="303">
                  <c:v>8</c:v>
                </c:pt>
                <c:pt idx="304">
                  <c:v>8</c:v>
                </c:pt>
                <c:pt idx="305">
                  <c:v>12</c:v>
                </c:pt>
                <c:pt idx="306">
                  <c:v>4</c:v>
                </c:pt>
                <c:pt idx="307">
                  <c:v>14</c:v>
                </c:pt>
                <c:pt idx="308">
                  <c:v>11</c:v>
                </c:pt>
                <c:pt idx="309">
                  <c:v>14</c:v>
                </c:pt>
                <c:pt idx="310">
                  <c:v>1</c:v>
                </c:pt>
                <c:pt idx="311">
                  <c:v>9</c:v>
                </c:pt>
                <c:pt idx="312">
                  <c:v>9</c:v>
                </c:pt>
                <c:pt idx="313">
                  <c:v>3</c:v>
                </c:pt>
                <c:pt idx="314">
                  <c:v>14</c:v>
                </c:pt>
                <c:pt idx="315">
                  <c:v>6</c:v>
                </c:pt>
                <c:pt idx="316">
                  <c:v>14</c:v>
                </c:pt>
                <c:pt idx="317">
                  <c:v>6</c:v>
                </c:pt>
                <c:pt idx="318">
                  <c:v>12</c:v>
                </c:pt>
                <c:pt idx="319">
                  <c:v>6</c:v>
                </c:pt>
                <c:pt idx="320">
                  <c:v>14</c:v>
                </c:pt>
                <c:pt idx="321">
                  <c:v>1</c:v>
                </c:pt>
                <c:pt idx="322">
                  <c:v>14</c:v>
                </c:pt>
                <c:pt idx="323">
                  <c:v>10</c:v>
                </c:pt>
                <c:pt idx="324">
                  <c:v>1</c:v>
                </c:pt>
                <c:pt idx="325">
                  <c:v>14</c:v>
                </c:pt>
                <c:pt idx="326">
                  <c:v>5</c:v>
                </c:pt>
                <c:pt idx="327">
                  <c:v>14</c:v>
                </c:pt>
                <c:pt idx="328">
                  <c:v>10</c:v>
                </c:pt>
                <c:pt idx="329">
                  <c:v>7</c:v>
                </c:pt>
                <c:pt idx="330">
                  <c:v>1</c:v>
                </c:pt>
                <c:pt idx="331">
                  <c:v>8</c:v>
                </c:pt>
                <c:pt idx="332">
                  <c:v>8</c:v>
                </c:pt>
                <c:pt idx="333">
                  <c:v>10</c:v>
                </c:pt>
                <c:pt idx="334">
                  <c:v>9</c:v>
                </c:pt>
                <c:pt idx="335">
                  <c:v>8</c:v>
                </c:pt>
                <c:pt idx="336">
                  <c:v>8</c:v>
                </c:pt>
                <c:pt idx="337">
                  <c:v>1</c:v>
                </c:pt>
                <c:pt idx="338">
                  <c:v>12</c:v>
                </c:pt>
                <c:pt idx="339">
                  <c:v>5</c:v>
                </c:pt>
                <c:pt idx="340">
                  <c:v>1</c:v>
                </c:pt>
                <c:pt idx="341">
                  <c:v>8</c:v>
                </c:pt>
                <c:pt idx="342">
                  <c:v>14</c:v>
                </c:pt>
                <c:pt idx="343">
                  <c:v>9</c:v>
                </c:pt>
                <c:pt idx="344">
                  <c:v>6</c:v>
                </c:pt>
                <c:pt idx="345">
                  <c:v>4</c:v>
                </c:pt>
                <c:pt idx="346">
                  <c:v>6</c:v>
                </c:pt>
                <c:pt idx="347">
                  <c:v>4</c:v>
                </c:pt>
                <c:pt idx="348">
                  <c:v>8</c:v>
                </c:pt>
                <c:pt idx="349">
                  <c:v>4</c:v>
                </c:pt>
                <c:pt idx="350">
                  <c:v>14</c:v>
                </c:pt>
                <c:pt idx="351">
                  <c:v>5</c:v>
                </c:pt>
                <c:pt idx="352">
                  <c:v>5</c:v>
                </c:pt>
                <c:pt idx="353">
                  <c:v>9</c:v>
                </c:pt>
                <c:pt idx="354">
                  <c:v>14</c:v>
                </c:pt>
                <c:pt idx="355">
                  <c:v>4</c:v>
                </c:pt>
                <c:pt idx="356">
                  <c:v>6</c:v>
                </c:pt>
                <c:pt idx="357">
                  <c:v>1</c:v>
                </c:pt>
                <c:pt idx="358">
                  <c:v>11</c:v>
                </c:pt>
                <c:pt idx="359">
                  <c:v>5</c:v>
                </c:pt>
                <c:pt idx="360">
                  <c:v>8</c:v>
                </c:pt>
                <c:pt idx="361">
                  <c:v>10</c:v>
                </c:pt>
                <c:pt idx="362">
                  <c:v>10</c:v>
                </c:pt>
                <c:pt idx="363">
                  <c:v>8</c:v>
                </c:pt>
                <c:pt idx="364">
                  <c:v>6</c:v>
                </c:pt>
                <c:pt idx="365">
                  <c:v>6</c:v>
                </c:pt>
                <c:pt idx="366">
                  <c:v>13</c:v>
                </c:pt>
                <c:pt idx="367">
                  <c:v>9</c:v>
                </c:pt>
                <c:pt idx="368">
                  <c:v>8</c:v>
                </c:pt>
                <c:pt idx="369">
                  <c:v>14</c:v>
                </c:pt>
                <c:pt idx="370">
                  <c:v>13</c:v>
                </c:pt>
                <c:pt idx="371">
                  <c:v>4</c:v>
                </c:pt>
                <c:pt idx="372">
                  <c:v>4</c:v>
                </c:pt>
                <c:pt idx="373">
                  <c:v>15</c:v>
                </c:pt>
                <c:pt idx="374">
                  <c:v>4</c:v>
                </c:pt>
                <c:pt idx="375">
                  <c:v>12</c:v>
                </c:pt>
                <c:pt idx="376">
                  <c:v>12</c:v>
                </c:pt>
                <c:pt idx="377">
                  <c:v>5</c:v>
                </c:pt>
                <c:pt idx="378">
                  <c:v>1</c:v>
                </c:pt>
                <c:pt idx="379">
                  <c:v>15</c:v>
                </c:pt>
                <c:pt idx="380">
                  <c:v>6</c:v>
                </c:pt>
                <c:pt idx="381">
                  <c:v>1</c:v>
                </c:pt>
                <c:pt idx="382">
                  <c:v>5</c:v>
                </c:pt>
                <c:pt idx="383">
                  <c:v>9</c:v>
                </c:pt>
                <c:pt idx="384">
                  <c:v>1</c:v>
                </c:pt>
                <c:pt idx="385">
                  <c:v>14</c:v>
                </c:pt>
                <c:pt idx="386">
                  <c:v>14</c:v>
                </c:pt>
                <c:pt idx="387">
                  <c:v>5</c:v>
                </c:pt>
                <c:pt idx="388">
                  <c:v>10</c:v>
                </c:pt>
                <c:pt idx="389">
                  <c:v>12</c:v>
                </c:pt>
                <c:pt idx="390">
                  <c:v>5</c:v>
                </c:pt>
                <c:pt idx="391">
                  <c:v>9</c:v>
                </c:pt>
                <c:pt idx="392">
                  <c:v>4</c:v>
                </c:pt>
                <c:pt idx="393">
                  <c:v>15</c:v>
                </c:pt>
                <c:pt idx="394">
                  <c:v>1</c:v>
                </c:pt>
                <c:pt idx="395">
                  <c:v>9</c:v>
                </c:pt>
                <c:pt idx="396">
                  <c:v>7</c:v>
                </c:pt>
                <c:pt idx="397">
                  <c:v>4</c:v>
                </c:pt>
                <c:pt idx="398">
                  <c:v>10</c:v>
                </c:pt>
                <c:pt idx="399">
                  <c:v>12</c:v>
                </c:pt>
                <c:pt idx="400">
                  <c:v>6</c:v>
                </c:pt>
                <c:pt idx="401">
                  <c:v>14</c:v>
                </c:pt>
                <c:pt idx="402">
                  <c:v>11</c:v>
                </c:pt>
                <c:pt idx="403">
                  <c:v>9</c:v>
                </c:pt>
                <c:pt idx="404">
                  <c:v>10</c:v>
                </c:pt>
                <c:pt idx="405">
                  <c:v>11</c:v>
                </c:pt>
                <c:pt idx="406">
                  <c:v>6</c:v>
                </c:pt>
                <c:pt idx="407">
                  <c:v>14</c:v>
                </c:pt>
                <c:pt idx="408">
                  <c:v>9</c:v>
                </c:pt>
                <c:pt idx="409">
                  <c:v>6</c:v>
                </c:pt>
                <c:pt idx="410">
                  <c:v>1</c:v>
                </c:pt>
                <c:pt idx="411">
                  <c:v>14</c:v>
                </c:pt>
                <c:pt idx="412">
                  <c:v>4</c:v>
                </c:pt>
                <c:pt idx="413">
                  <c:v>7</c:v>
                </c:pt>
                <c:pt idx="414">
                  <c:v>16</c:v>
                </c:pt>
                <c:pt idx="415">
                  <c:v>4</c:v>
                </c:pt>
                <c:pt idx="416">
                  <c:v>11</c:v>
                </c:pt>
                <c:pt idx="417">
                  <c:v>2</c:v>
                </c:pt>
                <c:pt idx="418">
                  <c:v>14</c:v>
                </c:pt>
                <c:pt idx="419">
                  <c:v>10</c:v>
                </c:pt>
                <c:pt idx="420">
                  <c:v>6</c:v>
                </c:pt>
                <c:pt idx="421">
                  <c:v>7</c:v>
                </c:pt>
                <c:pt idx="422">
                  <c:v>14</c:v>
                </c:pt>
                <c:pt idx="423">
                  <c:v>10</c:v>
                </c:pt>
                <c:pt idx="424">
                  <c:v>10</c:v>
                </c:pt>
                <c:pt idx="425">
                  <c:v>9</c:v>
                </c:pt>
                <c:pt idx="426">
                  <c:v>9</c:v>
                </c:pt>
                <c:pt idx="427">
                  <c:v>3</c:v>
                </c:pt>
                <c:pt idx="428">
                  <c:v>12</c:v>
                </c:pt>
                <c:pt idx="429">
                  <c:v>12</c:v>
                </c:pt>
                <c:pt idx="430">
                  <c:v>7</c:v>
                </c:pt>
                <c:pt idx="431">
                  <c:v>10</c:v>
                </c:pt>
                <c:pt idx="432">
                  <c:v>5</c:v>
                </c:pt>
                <c:pt idx="433">
                  <c:v>8</c:v>
                </c:pt>
                <c:pt idx="434">
                  <c:v>9</c:v>
                </c:pt>
                <c:pt idx="435">
                  <c:v>8</c:v>
                </c:pt>
                <c:pt idx="436">
                  <c:v>2</c:v>
                </c:pt>
                <c:pt idx="437">
                  <c:v>6</c:v>
                </c:pt>
                <c:pt idx="438">
                  <c:v>5</c:v>
                </c:pt>
                <c:pt idx="439">
                  <c:v>11</c:v>
                </c:pt>
                <c:pt idx="440">
                  <c:v>12</c:v>
                </c:pt>
                <c:pt idx="441">
                  <c:v>10</c:v>
                </c:pt>
                <c:pt idx="442">
                  <c:v>9</c:v>
                </c:pt>
                <c:pt idx="443">
                  <c:v>10</c:v>
                </c:pt>
                <c:pt idx="444">
                  <c:v>9</c:v>
                </c:pt>
                <c:pt idx="445">
                  <c:v>4</c:v>
                </c:pt>
                <c:pt idx="446">
                  <c:v>1</c:v>
                </c:pt>
                <c:pt idx="447">
                  <c:v>4</c:v>
                </c:pt>
                <c:pt idx="448">
                  <c:v>10</c:v>
                </c:pt>
                <c:pt idx="449">
                  <c:v>14</c:v>
                </c:pt>
                <c:pt idx="450">
                  <c:v>10</c:v>
                </c:pt>
                <c:pt idx="451">
                  <c:v>15</c:v>
                </c:pt>
                <c:pt idx="452">
                  <c:v>8</c:v>
                </c:pt>
                <c:pt idx="453">
                  <c:v>5</c:v>
                </c:pt>
                <c:pt idx="454">
                  <c:v>12</c:v>
                </c:pt>
                <c:pt idx="455">
                  <c:v>16</c:v>
                </c:pt>
                <c:pt idx="456">
                  <c:v>10</c:v>
                </c:pt>
                <c:pt idx="457">
                  <c:v>9</c:v>
                </c:pt>
                <c:pt idx="458">
                  <c:v>8</c:v>
                </c:pt>
                <c:pt idx="459">
                  <c:v>7</c:v>
                </c:pt>
                <c:pt idx="460">
                  <c:v>4</c:v>
                </c:pt>
                <c:pt idx="461">
                  <c:v>5</c:v>
                </c:pt>
                <c:pt idx="462">
                  <c:v>5</c:v>
                </c:pt>
                <c:pt idx="463">
                  <c:v>14</c:v>
                </c:pt>
                <c:pt idx="464">
                  <c:v>4</c:v>
                </c:pt>
                <c:pt idx="465">
                  <c:v>14</c:v>
                </c:pt>
                <c:pt idx="466">
                  <c:v>10</c:v>
                </c:pt>
                <c:pt idx="467">
                  <c:v>14</c:v>
                </c:pt>
                <c:pt idx="468">
                  <c:v>8</c:v>
                </c:pt>
                <c:pt idx="469">
                  <c:v>1</c:v>
                </c:pt>
                <c:pt idx="470">
                  <c:v>10</c:v>
                </c:pt>
                <c:pt idx="471">
                  <c:v>8</c:v>
                </c:pt>
                <c:pt idx="472">
                  <c:v>6</c:v>
                </c:pt>
                <c:pt idx="473">
                  <c:v>11</c:v>
                </c:pt>
                <c:pt idx="474">
                  <c:v>12</c:v>
                </c:pt>
                <c:pt idx="475">
                  <c:v>14</c:v>
                </c:pt>
                <c:pt idx="476">
                  <c:v>1</c:v>
                </c:pt>
                <c:pt idx="477">
                  <c:v>5</c:v>
                </c:pt>
                <c:pt idx="478">
                  <c:v>15</c:v>
                </c:pt>
                <c:pt idx="479">
                  <c:v>4</c:v>
                </c:pt>
                <c:pt idx="480">
                  <c:v>11</c:v>
                </c:pt>
                <c:pt idx="481">
                  <c:v>8</c:v>
                </c:pt>
                <c:pt idx="482">
                  <c:v>1</c:v>
                </c:pt>
                <c:pt idx="483">
                  <c:v>10</c:v>
                </c:pt>
                <c:pt idx="484">
                  <c:v>4</c:v>
                </c:pt>
                <c:pt idx="485">
                  <c:v>16</c:v>
                </c:pt>
                <c:pt idx="486">
                  <c:v>6</c:v>
                </c:pt>
                <c:pt idx="487">
                  <c:v>4</c:v>
                </c:pt>
                <c:pt idx="488">
                  <c:v>12</c:v>
                </c:pt>
                <c:pt idx="489">
                  <c:v>14</c:v>
                </c:pt>
                <c:pt idx="490">
                  <c:v>1</c:v>
                </c:pt>
                <c:pt idx="491">
                  <c:v>11</c:v>
                </c:pt>
                <c:pt idx="492">
                  <c:v>3</c:v>
                </c:pt>
                <c:pt idx="493">
                  <c:v>1</c:v>
                </c:pt>
                <c:pt idx="494">
                  <c:v>7</c:v>
                </c:pt>
                <c:pt idx="495">
                  <c:v>10</c:v>
                </c:pt>
                <c:pt idx="496">
                  <c:v>14</c:v>
                </c:pt>
                <c:pt idx="497">
                  <c:v>14</c:v>
                </c:pt>
                <c:pt idx="498">
                  <c:v>1</c:v>
                </c:pt>
                <c:pt idx="499">
                  <c:v>15</c:v>
                </c:pt>
                <c:pt idx="500">
                  <c:v>4</c:v>
                </c:pt>
                <c:pt idx="501">
                  <c:v>1</c:v>
                </c:pt>
                <c:pt idx="502">
                  <c:v>6</c:v>
                </c:pt>
                <c:pt idx="503">
                  <c:v>10</c:v>
                </c:pt>
                <c:pt idx="504">
                  <c:v>5</c:v>
                </c:pt>
                <c:pt idx="505">
                  <c:v>14</c:v>
                </c:pt>
                <c:pt idx="506">
                  <c:v>4</c:v>
                </c:pt>
                <c:pt idx="507">
                  <c:v>3</c:v>
                </c:pt>
                <c:pt idx="508">
                  <c:v>12</c:v>
                </c:pt>
                <c:pt idx="509">
                  <c:v>14</c:v>
                </c:pt>
                <c:pt idx="510">
                  <c:v>4</c:v>
                </c:pt>
                <c:pt idx="511">
                  <c:v>10</c:v>
                </c:pt>
                <c:pt idx="512">
                  <c:v>14</c:v>
                </c:pt>
                <c:pt idx="513">
                  <c:v>6</c:v>
                </c:pt>
                <c:pt idx="514">
                  <c:v>12</c:v>
                </c:pt>
                <c:pt idx="515">
                  <c:v>3</c:v>
                </c:pt>
                <c:pt idx="516">
                  <c:v>14</c:v>
                </c:pt>
                <c:pt idx="517">
                  <c:v>3</c:v>
                </c:pt>
                <c:pt idx="518">
                  <c:v>6</c:v>
                </c:pt>
                <c:pt idx="519">
                  <c:v>6</c:v>
                </c:pt>
                <c:pt idx="520">
                  <c:v>14</c:v>
                </c:pt>
                <c:pt idx="521">
                  <c:v>4</c:v>
                </c:pt>
                <c:pt idx="522">
                  <c:v>12</c:v>
                </c:pt>
                <c:pt idx="523">
                  <c:v>8</c:v>
                </c:pt>
                <c:pt idx="524">
                  <c:v>4</c:v>
                </c:pt>
                <c:pt idx="525">
                  <c:v>1</c:v>
                </c:pt>
                <c:pt idx="526">
                  <c:v>13</c:v>
                </c:pt>
                <c:pt idx="527">
                  <c:v>10</c:v>
                </c:pt>
                <c:pt idx="528">
                  <c:v>9</c:v>
                </c:pt>
                <c:pt idx="529">
                  <c:v>6</c:v>
                </c:pt>
                <c:pt idx="530">
                  <c:v>10</c:v>
                </c:pt>
                <c:pt idx="531">
                  <c:v>6</c:v>
                </c:pt>
                <c:pt idx="532">
                  <c:v>14</c:v>
                </c:pt>
                <c:pt idx="533">
                  <c:v>12</c:v>
                </c:pt>
                <c:pt idx="534">
                  <c:v>4</c:v>
                </c:pt>
                <c:pt idx="535">
                  <c:v>5</c:v>
                </c:pt>
                <c:pt idx="536">
                  <c:v>12</c:v>
                </c:pt>
                <c:pt idx="537">
                  <c:v>5</c:v>
                </c:pt>
                <c:pt idx="538">
                  <c:v>14</c:v>
                </c:pt>
                <c:pt idx="539">
                  <c:v>6</c:v>
                </c:pt>
                <c:pt idx="540">
                  <c:v>14</c:v>
                </c:pt>
                <c:pt idx="541">
                  <c:v>12</c:v>
                </c:pt>
                <c:pt idx="542">
                  <c:v>2</c:v>
                </c:pt>
                <c:pt idx="543">
                  <c:v>14</c:v>
                </c:pt>
                <c:pt idx="544">
                  <c:v>4</c:v>
                </c:pt>
                <c:pt idx="545">
                  <c:v>16</c:v>
                </c:pt>
                <c:pt idx="546">
                  <c:v>15</c:v>
                </c:pt>
                <c:pt idx="547">
                  <c:v>9</c:v>
                </c:pt>
                <c:pt idx="548">
                  <c:v>4</c:v>
                </c:pt>
                <c:pt idx="549">
                  <c:v>9</c:v>
                </c:pt>
                <c:pt idx="550">
                  <c:v>12</c:v>
                </c:pt>
                <c:pt idx="551">
                  <c:v>4</c:v>
                </c:pt>
                <c:pt idx="552">
                  <c:v>8</c:v>
                </c:pt>
                <c:pt idx="553">
                  <c:v>11</c:v>
                </c:pt>
                <c:pt idx="554">
                  <c:v>10</c:v>
                </c:pt>
                <c:pt idx="555">
                  <c:v>8</c:v>
                </c:pt>
                <c:pt idx="556">
                  <c:v>9</c:v>
                </c:pt>
                <c:pt idx="557">
                  <c:v>1</c:v>
                </c:pt>
                <c:pt idx="558">
                  <c:v>2</c:v>
                </c:pt>
                <c:pt idx="559">
                  <c:v>14</c:v>
                </c:pt>
                <c:pt idx="560">
                  <c:v>14</c:v>
                </c:pt>
                <c:pt idx="561">
                  <c:v>1</c:v>
                </c:pt>
                <c:pt idx="562">
                  <c:v>15</c:v>
                </c:pt>
                <c:pt idx="563">
                  <c:v>6</c:v>
                </c:pt>
                <c:pt idx="564">
                  <c:v>14</c:v>
                </c:pt>
                <c:pt idx="565">
                  <c:v>10</c:v>
                </c:pt>
                <c:pt idx="566">
                  <c:v>12</c:v>
                </c:pt>
                <c:pt idx="567">
                  <c:v>14</c:v>
                </c:pt>
                <c:pt idx="568">
                  <c:v>10</c:v>
                </c:pt>
                <c:pt idx="569">
                  <c:v>7</c:v>
                </c:pt>
                <c:pt idx="570">
                  <c:v>5</c:v>
                </c:pt>
                <c:pt idx="571">
                  <c:v>2</c:v>
                </c:pt>
                <c:pt idx="572">
                  <c:v>10</c:v>
                </c:pt>
                <c:pt idx="573">
                  <c:v>8</c:v>
                </c:pt>
                <c:pt idx="574">
                  <c:v>1</c:v>
                </c:pt>
                <c:pt idx="575">
                  <c:v>2</c:v>
                </c:pt>
                <c:pt idx="576">
                  <c:v>6</c:v>
                </c:pt>
                <c:pt idx="577">
                  <c:v>11</c:v>
                </c:pt>
                <c:pt idx="578">
                  <c:v>15</c:v>
                </c:pt>
                <c:pt idx="579">
                  <c:v>6</c:v>
                </c:pt>
                <c:pt idx="580">
                  <c:v>14</c:v>
                </c:pt>
                <c:pt idx="581">
                  <c:v>13</c:v>
                </c:pt>
                <c:pt idx="582">
                  <c:v>15</c:v>
                </c:pt>
                <c:pt idx="583">
                  <c:v>3</c:v>
                </c:pt>
                <c:pt idx="584">
                  <c:v>14</c:v>
                </c:pt>
                <c:pt idx="585">
                  <c:v>13</c:v>
                </c:pt>
                <c:pt idx="586">
                  <c:v>2</c:v>
                </c:pt>
                <c:pt idx="587">
                  <c:v>14</c:v>
                </c:pt>
                <c:pt idx="588">
                  <c:v>2</c:v>
                </c:pt>
                <c:pt idx="589">
                  <c:v>4</c:v>
                </c:pt>
                <c:pt idx="590">
                  <c:v>10</c:v>
                </c:pt>
                <c:pt idx="591">
                  <c:v>14</c:v>
                </c:pt>
                <c:pt idx="592">
                  <c:v>7</c:v>
                </c:pt>
                <c:pt idx="593">
                  <c:v>4</c:v>
                </c:pt>
                <c:pt idx="594">
                  <c:v>1</c:v>
                </c:pt>
                <c:pt idx="595">
                  <c:v>6</c:v>
                </c:pt>
                <c:pt idx="596">
                  <c:v>4</c:v>
                </c:pt>
                <c:pt idx="597">
                  <c:v>13</c:v>
                </c:pt>
                <c:pt idx="598">
                  <c:v>9</c:v>
                </c:pt>
                <c:pt idx="599">
                  <c:v>9</c:v>
                </c:pt>
                <c:pt idx="600">
                  <c:v>14</c:v>
                </c:pt>
                <c:pt idx="601">
                  <c:v>6</c:v>
                </c:pt>
                <c:pt idx="602">
                  <c:v>14</c:v>
                </c:pt>
                <c:pt idx="603">
                  <c:v>5</c:v>
                </c:pt>
                <c:pt idx="604">
                  <c:v>11</c:v>
                </c:pt>
                <c:pt idx="605">
                  <c:v>6</c:v>
                </c:pt>
                <c:pt idx="606">
                  <c:v>1</c:v>
                </c:pt>
                <c:pt idx="607">
                  <c:v>4</c:v>
                </c:pt>
                <c:pt idx="608">
                  <c:v>12</c:v>
                </c:pt>
                <c:pt idx="609">
                  <c:v>8</c:v>
                </c:pt>
                <c:pt idx="610">
                  <c:v>10</c:v>
                </c:pt>
                <c:pt idx="611">
                  <c:v>10</c:v>
                </c:pt>
                <c:pt idx="612">
                  <c:v>5</c:v>
                </c:pt>
                <c:pt idx="613">
                  <c:v>14</c:v>
                </c:pt>
                <c:pt idx="614">
                  <c:v>8</c:v>
                </c:pt>
                <c:pt idx="615">
                  <c:v>4</c:v>
                </c:pt>
                <c:pt idx="616">
                  <c:v>8</c:v>
                </c:pt>
                <c:pt idx="617">
                  <c:v>8</c:v>
                </c:pt>
                <c:pt idx="618">
                  <c:v>16</c:v>
                </c:pt>
                <c:pt idx="619">
                  <c:v>8</c:v>
                </c:pt>
                <c:pt idx="620">
                  <c:v>11</c:v>
                </c:pt>
                <c:pt idx="621">
                  <c:v>6</c:v>
                </c:pt>
                <c:pt idx="622">
                  <c:v>14</c:v>
                </c:pt>
                <c:pt idx="623">
                  <c:v>6</c:v>
                </c:pt>
                <c:pt idx="624">
                  <c:v>4</c:v>
                </c:pt>
                <c:pt idx="625">
                  <c:v>6</c:v>
                </c:pt>
                <c:pt idx="626">
                  <c:v>10</c:v>
                </c:pt>
                <c:pt idx="627">
                  <c:v>4</c:v>
                </c:pt>
                <c:pt idx="628">
                  <c:v>12</c:v>
                </c:pt>
                <c:pt idx="629">
                  <c:v>10</c:v>
                </c:pt>
                <c:pt idx="630">
                  <c:v>10</c:v>
                </c:pt>
                <c:pt idx="631">
                  <c:v>5</c:v>
                </c:pt>
                <c:pt idx="632">
                  <c:v>4</c:v>
                </c:pt>
                <c:pt idx="633">
                  <c:v>3</c:v>
                </c:pt>
                <c:pt idx="634">
                  <c:v>12</c:v>
                </c:pt>
                <c:pt idx="635">
                  <c:v>14</c:v>
                </c:pt>
                <c:pt idx="636">
                  <c:v>10</c:v>
                </c:pt>
                <c:pt idx="637">
                  <c:v>7</c:v>
                </c:pt>
                <c:pt idx="638">
                  <c:v>8</c:v>
                </c:pt>
                <c:pt idx="639">
                  <c:v>4</c:v>
                </c:pt>
                <c:pt idx="640">
                  <c:v>3</c:v>
                </c:pt>
                <c:pt idx="641">
                  <c:v>14</c:v>
                </c:pt>
                <c:pt idx="642">
                  <c:v>10</c:v>
                </c:pt>
                <c:pt idx="643">
                  <c:v>8</c:v>
                </c:pt>
                <c:pt idx="644">
                  <c:v>14</c:v>
                </c:pt>
                <c:pt idx="645">
                  <c:v>2</c:v>
                </c:pt>
                <c:pt idx="646">
                  <c:v>2</c:v>
                </c:pt>
                <c:pt idx="647">
                  <c:v>14</c:v>
                </c:pt>
                <c:pt idx="648">
                  <c:v>9</c:v>
                </c:pt>
                <c:pt idx="649">
                  <c:v>6</c:v>
                </c:pt>
                <c:pt idx="650">
                  <c:v>6</c:v>
                </c:pt>
                <c:pt idx="651">
                  <c:v>1</c:v>
                </c:pt>
                <c:pt idx="652">
                  <c:v>14</c:v>
                </c:pt>
                <c:pt idx="653">
                  <c:v>6</c:v>
                </c:pt>
                <c:pt idx="654">
                  <c:v>7</c:v>
                </c:pt>
                <c:pt idx="655">
                  <c:v>1</c:v>
                </c:pt>
                <c:pt idx="656">
                  <c:v>14</c:v>
                </c:pt>
                <c:pt idx="657">
                  <c:v>1</c:v>
                </c:pt>
                <c:pt idx="658">
                  <c:v>1</c:v>
                </c:pt>
                <c:pt idx="659">
                  <c:v>2</c:v>
                </c:pt>
                <c:pt idx="660">
                  <c:v>6</c:v>
                </c:pt>
                <c:pt idx="661">
                  <c:v>13</c:v>
                </c:pt>
                <c:pt idx="662">
                  <c:v>11</c:v>
                </c:pt>
                <c:pt idx="663">
                  <c:v>14</c:v>
                </c:pt>
                <c:pt idx="664">
                  <c:v>14</c:v>
                </c:pt>
                <c:pt idx="665">
                  <c:v>5</c:v>
                </c:pt>
                <c:pt idx="666">
                  <c:v>12</c:v>
                </c:pt>
                <c:pt idx="667">
                  <c:v>6</c:v>
                </c:pt>
                <c:pt idx="668">
                  <c:v>4</c:v>
                </c:pt>
                <c:pt idx="669">
                  <c:v>15</c:v>
                </c:pt>
                <c:pt idx="670">
                  <c:v>6</c:v>
                </c:pt>
                <c:pt idx="671">
                  <c:v>5</c:v>
                </c:pt>
                <c:pt idx="672">
                  <c:v>12</c:v>
                </c:pt>
                <c:pt idx="673">
                  <c:v>4</c:v>
                </c:pt>
                <c:pt idx="674">
                  <c:v>10</c:v>
                </c:pt>
                <c:pt idx="675">
                  <c:v>10</c:v>
                </c:pt>
                <c:pt idx="676">
                  <c:v>12</c:v>
                </c:pt>
                <c:pt idx="677">
                  <c:v>4</c:v>
                </c:pt>
                <c:pt idx="678">
                  <c:v>14</c:v>
                </c:pt>
                <c:pt idx="679">
                  <c:v>16</c:v>
                </c:pt>
                <c:pt idx="680">
                  <c:v>2</c:v>
                </c:pt>
                <c:pt idx="681">
                  <c:v>8</c:v>
                </c:pt>
                <c:pt idx="682">
                  <c:v>5</c:v>
                </c:pt>
                <c:pt idx="683">
                  <c:v>14</c:v>
                </c:pt>
                <c:pt idx="684">
                  <c:v>14</c:v>
                </c:pt>
                <c:pt idx="685">
                  <c:v>14</c:v>
                </c:pt>
                <c:pt idx="686">
                  <c:v>6</c:v>
                </c:pt>
                <c:pt idx="687">
                  <c:v>6</c:v>
                </c:pt>
                <c:pt idx="688">
                  <c:v>6</c:v>
                </c:pt>
                <c:pt idx="689">
                  <c:v>8</c:v>
                </c:pt>
                <c:pt idx="690">
                  <c:v>16</c:v>
                </c:pt>
                <c:pt idx="691">
                  <c:v>15</c:v>
                </c:pt>
                <c:pt idx="692">
                  <c:v>13</c:v>
                </c:pt>
                <c:pt idx="693">
                  <c:v>12</c:v>
                </c:pt>
                <c:pt idx="694">
                  <c:v>1</c:v>
                </c:pt>
                <c:pt idx="695">
                  <c:v>10</c:v>
                </c:pt>
                <c:pt idx="696">
                  <c:v>14</c:v>
                </c:pt>
                <c:pt idx="697">
                  <c:v>6</c:v>
                </c:pt>
                <c:pt idx="698">
                  <c:v>1</c:v>
                </c:pt>
                <c:pt idx="699">
                  <c:v>14</c:v>
                </c:pt>
                <c:pt idx="700">
                  <c:v>10</c:v>
                </c:pt>
                <c:pt idx="701">
                  <c:v>8</c:v>
                </c:pt>
                <c:pt idx="702">
                  <c:v>9</c:v>
                </c:pt>
                <c:pt idx="703">
                  <c:v>14</c:v>
                </c:pt>
                <c:pt idx="704">
                  <c:v>4</c:v>
                </c:pt>
                <c:pt idx="705">
                  <c:v>5</c:v>
                </c:pt>
                <c:pt idx="706">
                  <c:v>2</c:v>
                </c:pt>
                <c:pt idx="707">
                  <c:v>6</c:v>
                </c:pt>
                <c:pt idx="708">
                  <c:v>4</c:v>
                </c:pt>
                <c:pt idx="709">
                  <c:v>4</c:v>
                </c:pt>
                <c:pt idx="710">
                  <c:v>8</c:v>
                </c:pt>
                <c:pt idx="711">
                  <c:v>4</c:v>
                </c:pt>
                <c:pt idx="712">
                  <c:v>2</c:v>
                </c:pt>
                <c:pt idx="713">
                  <c:v>8</c:v>
                </c:pt>
                <c:pt idx="714">
                  <c:v>13</c:v>
                </c:pt>
                <c:pt idx="715">
                  <c:v>8</c:v>
                </c:pt>
                <c:pt idx="716">
                  <c:v>1</c:v>
                </c:pt>
                <c:pt idx="717">
                  <c:v>5</c:v>
                </c:pt>
                <c:pt idx="718">
                  <c:v>4</c:v>
                </c:pt>
                <c:pt idx="719">
                  <c:v>13</c:v>
                </c:pt>
                <c:pt idx="720">
                  <c:v>10</c:v>
                </c:pt>
                <c:pt idx="721">
                  <c:v>6</c:v>
                </c:pt>
                <c:pt idx="722">
                  <c:v>6</c:v>
                </c:pt>
                <c:pt idx="723">
                  <c:v>6</c:v>
                </c:pt>
                <c:pt idx="724">
                  <c:v>14</c:v>
                </c:pt>
                <c:pt idx="725">
                  <c:v>6</c:v>
                </c:pt>
                <c:pt idx="726">
                  <c:v>10</c:v>
                </c:pt>
                <c:pt idx="727">
                  <c:v>6</c:v>
                </c:pt>
                <c:pt idx="728">
                  <c:v>7</c:v>
                </c:pt>
                <c:pt idx="729">
                  <c:v>10</c:v>
                </c:pt>
                <c:pt idx="730">
                  <c:v>4</c:v>
                </c:pt>
                <c:pt idx="731">
                  <c:v>12</c:v>
                </c:pt>
                <c:pt idx="732">
                  <c:v>2</c:v>
                </c:pt>
                <c:pt idx="733">
                  <c:v>14</c:v>
                </c:pt>
                <c:pt idx="734">
                  <c:v>5</c:v>
                </c:pt>
                <c:pt idx="735">
                  <c:v>6</c:v>
                </c:pt>
                <c:pt idx="736">
                  <c:v>7</c:v>
                </c:pt>
                <c:pt idx="737">
                  <c:v>1</c:v>
                </c:pt>
                <c:pt idx="738">
                  <c:v>5</c:v>
                </c:pt>
                <c:pt idx="739">
                  <c:v>10</c:v>
                </c:pt>
                <c:pt idx="740">
                  <c:v>7</c:v>
                </c:pt>
                <c:pt idx="741">
                  <c:v>6</c:v>
                </c:pt>
                <c:pt idx="742">
                  <c:v>1</c:v>
                </c:pt>
                <c:pt idx="743">
                  <c:v>9</c:v>
                </c:pt>
                <c:pt idx="744">
                  <c:v>3</c:v>
                </c:pt>
                <c:pt idx="745">
                  <c:v>9</c:v>
                </c:pt>
                <c:pt idx="746">
                  <c:v>10</c:v>
                </c:pt>
                <c:pt idx="747">
                  <c:v>12</c:v>
                </c:pt>
                <c:pt idx="748">
                  <c:v>11</c:v>
                </c:pt>
                <c:pt idx="749">
                  <c:v>12</c:v>
                </c:pt>
                <c:pt idx="750">
                  <c:v>2</c:v>
                </c:pt>
                <c:pt idx="751">
                  <c:v>4</c:v>
                </c:pt>
                <c:pt idx="752">
                  <c:v>8</c:v>
                </c:pt>
                <c:pt idx="753">
                  <c:v>6</c:v>
                </c:pt>
                <c:pt idx="754">
                  <c:v>14</c:v>
                </c:pt>
                <c:pt idx="755">
                  <c:v>7</c:v>
                </c:pt>
                <c:pt idx="756">
                  <c:v>1</c:v>
                </c:pt>
                <c:pt idx="757">
                  <c:v>6</c:v>
                </c:pt>
                <c:pt idx="758">
                  <c:v>12</c:v>
                </c:pt>
                <c:pt idx="759">
                  <c:v>6</c:v>
                </c:pt>
                <c:pt idx="760">
                  <c:v>14</c:v>
                </c:pt>
                <c:pt idx="761">
                  <c:v>8</c:v>
                </c:pt>
                <c:pt idx="762">
                  <c:v>1</c:v>
                </c:pt>
                <c:pt idx="763">
                  <c:v>6</c:v>
                </c:pt>
                <c:pt idx="764">
                  <c:v>3</c:v>
                </c:pt>
                <c:pt idx="765">
                  <c:v>8</c:v>
                </c:pt>
                <c:pt idx="766">
                  <c:v>9</c:v>
                </c:pt>
                <c:pt idx="767">
                  <c:v>1</c:v>
                </c:pt>
                <c:pt idx="768">
                  <c:v>3</c:v>
                </c:pt>
                <c:pt idx="769">
                  <c:v>7</c:v>
                </c:pt>
                <c:pt idx="770">
                  <c:v>1</c:v>
                </c:pt>
                <c:pt idx="771">
                  <c:v>8</c:v>
                </c:pt>
                <c:pt idx="772">
                  <c:v>4</c:v>
                </c:pt>
                <c:pt idx="773">
                  <c:v>1</c:v>
                </c:pt>
                <c:pt idx="774">
                  <c:v>1</c:v>
                </c:pt>
                <c:pt idx="775">
                  <c:v>4</c:v>
                </c:pt>
                <c:pt idx="776">
                  <c:v>11</c:v>
                </c:pt>
                <c:pt idx="777">
                  <c:v>9</c:v>
                </c:pt>
                <c:pt idx="778">
                  <c:v>10</c:v>
                </c:pt>
                <c:pt idx="779">
                  <c:v>5</c:v>
                </c:pt>
                <c:pt idx="780">
                  <c:v>10</c:v>
                </c:pt>
                <c:pt idx="781">
                  <c:v>8</c:v>
                </c:pt>
                <c:pt idx="782">
                  <c:v>14</c:v>
                </c:pt>
                <c:pt idx="783">
                  <c:v>10</c:v>
                </c:pt>
                <c:pt idx="784">
                  <c:v>9</c:v>
                </c:pt>
                <c:pt idx="785">
                  <c:v>6</c:v>
                </c:pt>
                <c:pt idx="786">
                  <c:v>8</c:v>
                </c:pt>
                <c:pt idx="787">
                  <c:v>13</c:v>
                </c:pt>
                <c:pt idx="788">
                  <c:v>12</c:v>
                </c:pt>
                <c:pt idx="789">
                  <c:v>3</c:v>
                </c:pt>
                <c:pt idx="790">
                  <c:v>7</c:v>
                </c:pt>
                <c:pt idx="791">
                  <c:v>3</c:v>
                </c:pt>
                <c:pt idx="792">
                  <c:v>6</c:v>
                </c:pt>
                <c:pt idx="793">
                  <c:v>14</c:v>
                </c:pt>
                <c:pt idx="794">
                  <c:v>3</c:v>
                </c:pt>
                <c:pt idx="795">
                  <c:v>12</c:v>
                </c:pt>
                <c:pt idx="796">
                  <c:v>6</c:v>
                </c:pt>
                <c:pt idx="797">
                  <c:v>6</c:v>
                </c:pt>
                <c:pt idx="798">
                  <c:v>7</c:v>
                </c:pt>
                <c:pt idx="799">
                  <c:v>1</c:v>
                </c:pt>
                <c:pt idx="800">
                  <c:v>6</c:v>
                </c:pt>
                <c:pt idx="801">
                  <c:v>6</c:v>
                </c:pt>
                <c:pt idx="802">
                  <c:v>4</c:v>
                </c:pt>
                <c:pt idx="803">
                  <c:v>15</c:v>
                </c:pt>
                <c:pt idx="804">
                  <c:v>1</c:v>
                </c:pt>
                <c:pt idx="805">
                  <c:v>12</c:v>
                </c:pt>
                <c:pt idx="806">
                  <c:v>10</c:v>
                </c:pt>
                <c:pt idx="807">
                  <c:v>10</c:v>
                </c:pt>
                <c:pt idx="808">
                  <c:v>4</c:v>
                </c:pt>
                <c:pt idx="809">
                  <c:v>2</c:v>
                </c:pt>
                <c:pt idx="810">
                  <c:v>6</c:v>
                </c:pt>
                <c:pt idx="811">
                  <c:v>4</c:v>
                </c:pt>
                <c:pt idx="812">
                  <c:v>14</c:v>
                </c:pt>
                <c:pt idx="813">
                  <c:v>9</c:v>
                </c:pt>
                <c:pt idx="814">
                  <c:v>6</c:v>
                </c:pt>
                <c:pt idx="815">
                  <c:v>1</c:v>
                </c:pt>
                <c:pt idx="816">
                  <c:v>7</c:v>
                </c:pt>
                <c:pt idx="817">
                  <c:v>4</c:v>
                </c:pt>
                <c:pt idx="818">
                  <c:v>3</c:v>
                </c:pt>
                <c:pt idx="819">
                  <c:v>14</c:v>
                </c:pt>
                <c:pt idx="820">
                  <c:v>12</c:v>
                </c:pt>
                <c:pt idx="821">
                  <c:v>7</c:v>
                </c:pt>
                <c:pt idx="822">
                  <c:v>4</c:v>
                </c:pt>
                <c:pt idx="823">
                  <c:v>1</c:v>
                </c:pt>
                <c:pt idx="824">
                  <c:v>4</c:v>
                </c:pt>
                <c:pt idx="825">
                  <c:v>13</c:v>
                </c:pt>
                <c:pt idx="826">
                  <c:v>10</c:v>
                </c:pt>
                <c:pt idx="827">
                  <c:v>5</c:v>
                </c:pt>
                <c:pt idx="828">
                  <c:v>1</c:v>
                </c:pt>
                <c:pt idx="829">
                  <c:v>14</c:v>
                </c:pt>
                <c:pt idx="830">
                  <c:v>14</c:v>
                </c:pt>
                <c:pt idx="831">
                  <c:v>7</c:v>
                </c:pt>
                <c:pt idx="832">
                  <c:v>4</c:v>
                </c:pt>
                <c:pt idx="833">
                  <c:v>4</c:v>
                </c:pt>
                <c:pt idx="834">
                  <c:v>4</c:v>
                </c:pt>
                <c:pt idx="835">
                  <c:v>16</c:v>
                </c:pt>
                <c:pt idx="836">
                  <c:v>12</c:v>
                </c:pt>
                <c:pt idx="837">
                  <c:v>6</c:v>
                </c:pt>
                <c:pt idx="838">
                  <c:v>12</c:v>
                </c:pt>
                <c:pt idx="839">
                  <c:v>14</c:v>
                </c:pt>
                <c:pt idx="840">
                  <c:v>4</c:v>
                </c:pt>
                <c:pt idx="841">
                  <c:v>2</c:v>
                </c:pt>
                <c:pt idx="842">
                  <c:v>12</c:v>
                </c:pt>
                <c:pt idx="843">
                  <c:v>9</c:v>
                </c:pt>
                <c:pt idx="844">
                  <c:v>4</c:v>
                </c:pt>
                <c:pt idx="845">
                  <c:v>7</c:v>
                </c:pt>
                <c:pt idx="846">
                  <c:v>12</c:v>
                </c:pt>
                <c:pt idx="847">
                  <c:v>1</c:v>
                </c:pt>
                <c:pt idx="848">
                  <c:v>4</c:v>
                </c:pt>
                <c:pt idx="849">
                  <c:v>14</c:v>
                </c:pt>
                <c:pt idx="850">
                  <c:v>13</c:v>
                </c:pt>
                <c:pt idx="851">
                  <c:v>11</c:v>
                </c:pt>
                <c:pt idx="852">
                  <c:v>4</c:v>
                </c:pt>
                <c:pt idx="853">
                  <c:v>3</c:v>
                </c:pt>
                <c:pt idx="854">
                  <c:v>8</c:v>
                </c:pt>
                <c:pt idx="855">
                  <c:v>4</c:v>
                </c:pt>
                <c:pt idx="856">
                  <c:v>1</c:v>
                </c:pt>
                <c:pt idx="857">
                  <c:v>5</c:v>
                </c:pt>
                <c:pt idx="858">
                  <c:v>11</c:v>
                </c:pt>
                <c:pt idx="859">
                  <c:v>1</c:v>
                </c:pt>
                <c:pt idx="860">
                  <c:v>1</c:v>
                </c:pt>
                <c:pt idx="861">
                  <c:v>3</c:v>
                </c:pt>
                <c:pt idx="862">
                  <c:v>2</c:v>
                </c:pt>
                <c:pt idx="863">
                  <c:v>5</c:v>
                </c:pt>
                <c:pt idx="864">
                  <c:v>14</c:v>
                </c:pt>
                <c:pt idx="865">
                  <c:v>6</c:v>
                </c:pt>
                <c:pt idx="866">
                  <c:v>1</c:v>
                </c:pt>
                <c:pt idx="867">
                  <c:v>4</c:v>
                </c:pt>
                <c:pt idx="868">
                  <c:v>4</c:v>
                </c:pt>
                <c:pt idx="869">
                  <c:v>6</c:v>
                </c:pt>
                <c:pt idx="870">
                  <c:v>4</c:v>
                </c:pt>
                <c:pt idx="871">
                  <c:v>14</c:v>
                </c:pt>
                <c:pt idx="872">
                  <c:v>12</c:v>
                </c:pt>
                <c:pt idx="873">
                  <c:v>6</c:v>
                </c:pt>
                <c:pt idx="874">
                  <c:v>9</c:v>
                </c:pt>
                <c:pt idx="875">
                  <c:v>11</c:v>
                </c:pt>
                <c:pt idx="876">
                  <c:v>1</c:v>
                </c:pt>
                <c:pt idx="877">
                  <c:v>4</c:v>
                </c:pt>
                <c:pt idx="878">
                  <c:v>8</c:v>
                </c:pt>
                <c:pt idx="879">
                  <c:v>2</c:v>
                </c:pt>
                <c:pt idx="880">
                  <c:v>1</c:v>
                </c:pt>
                <c:pt idx="881">
                  <c:v>10</c:v>
                </c:pt>
                <c:pt idx="882">
                  <c:v>14</c:v>
                </c:pt>
                <c:pt idx="883">
                  <c:v>14</c:v>
                </c:pt>
                <c:pt idx="884">
                  <c:v>8</c:v>
                </c:pt>
                <c:pt idx="885">
                  <c:v>1</c:v>
                </c:pt>
                <c:pt idx="886">
                  <c:v>6</c:v>
                </c:pt>
                <c:pt idx="887">
                  <c:v>14</c:v>
                </c:pt>
                <c:pt idx="888">
                  <c:v>5</c:v>
                </c:pt>
                <c:pt idx="889">
                  <c:v>6</c:v>
                </c:pt>
                <c:pt idx="890">
                  <c:v>6</c:v>
                </c:pt>
                <c:pt idx="891">
                  <c:v>5</c:v>
                </c:pt>
                <c:pt idx="892">
                  <c:v>14</c:v>
                </c:pt>
                <c:pt idx="893">
                  <c:v>11</c:v>
                </c:pt>
                <c:pt idx="894">
                  <c:v>1</c:v>
                </c:pt>
                <c:pt idx="895">
                  <c:v>9</c:v>
                </c:pt>
                <c:pt idx="896">
                  <c:v>8</c:v>
                </c:pt>
                <c:pt idx="897">
                  <c:v>14</c:v>
                </c:pt>
                <c:pt idx="898">
                  <c:v>1</c:v>
                </c:pt>
                <c:pt idx="899">
                  <c:v>16</c:v>
                </c:pt>
                <c:pt idx="900">
                  <c:v>4</c:v>
                </c:pt>
                <c:pt idx="901">
                  <c:v>14</c:v>
                </c:pt>
                <c:pt idx="902">
                  <c:v>6</c:v>
                </c:pt>
                <c:pt idx="903">
                  <c:v>14</c:v>
                </c:pt>
                <c:pt idx="904">
                  <c:v>2</c:v>
                </c:pt>
                <c:pt idx="905">
                  <c:v>4</c:v>
                </c:pt>
                <c:pt idx="906">
                  <c:v>6</c:v>
                </c:pt>
                <c:pt idx="907">
                  <c:v>14</c:v>
                </c:pt>
                <c:pt idx="908">
                  <c:v>10</c:v>
                </c:pt>
                <c:pt idx="909">
                  <c:v>12</c:v>
                </c:pt>
                <c:pt idx="910">
                  <c:v>6</c:v>
                </c:pt>
                <c:pt idx="911">
                  <c:v>10</c:v>
                </c:pt>
                <c:pt idx="912">
                  <c:v>14</c:v>
                </c:pt>
                <c:pt idx="913">
                  <c:v>5</c:v>
                </c:pt>
                <c:pt idx="914">
                  <c:v>11</c:v>
                </c:pt>
                <c:pt idx="915">
                  <c:v>9</c:v>
                </c:pt>
                <c:pt idx="916">
                  <c:v>10</c:v>
                </c:pt>
                <c:pt idx="917">
                  <c:v>8</c:v>
                </c:pt>
                <c:pt idx="918">
                  <c:v>4</c:v>
                </c:pt>
                <c:pt idx="919">
                  <c:v>9</c:v>
                </c:pt>
                <c:pt idx="920">
                  <c:v>12</c:v>
                </c:pt>
                <c:pt idx="921">
                  <c:v>6</c:v>
                </c:pt>
                <c:pt idx="922">
                  <c:v>14</c:v>
                </c:pt>
                <c:pt idx="923">
                  <c:v>4</c:v>
                </c:pt>
                <c:pt idx="924">
                  <c:v>1</c:v>
                </c:pt>
                <c:pt idx="925">
                  <c:v>6</c:v>
                </c:pt>
                <c:pt idx="926">
                  <c:v>1</c:v>
                </c:pt>
                <c:pt idx="927">
                  <c:v>13</c:v>
                </c:pt>
                <c:pt idx="928">
                  <c:v>9</c:v>
                </c:pt>
                <c:pt idx="929">
                  <c:v>14</c:v>
                </c:pt>
                <c:pt idx="930">
                  <c:v>12</c:v>
                </c:pt>
                <c:pt idx="931">
                  <c:v>7</c:v>
                </c:pt>
                <c:pt idx="932">
                  <c:v>12</c:v>
                </c:pt>
                <c:pt idx="933">
                  <c:v>8</c:v>
                </c:pt>
                <c:pt idx="934">
                  <c:v>5</c:v>
                </c:pt>
                <c:pt idx="935">
                  <c:v>14</c:v>
                </c:pt>
                <c:pt idx="936">
                  <c:v>11</c:v>
                </c:pt>
                <c:pt idx="937">
                  <c:v>7</c:v>
                </c:pt>
                <c:pt idx="938">
                  <c:v>11</c:v>
                </c:pt>
                <c:pt idx="939">
                  <c:v>16</c:v>
                </c:pt>
                <c:pt idx="940">
                  <c:v>9</c:v>
                </c:pt>
                <c:pt idx="941">
                  <c:v>8</c:v>
                </c:pt>
                <c:pt idx="942">
                  <c:v>8</c:v>
                </c:pt>
                <c:pt idx="943">
                  <c:v>4</c:v>
                </c:pt>
                <c:pt idx="944">
                  <c:v>12</c:v>
                </c:pt>
                <c:pt idx="945">
                  <c:v>12</c:v>
                </c:pt>
                <c:pt idx="946">
                  <c:v>6</c:v>
                </c:pt>
                <c:pt idx="947">
                  <c:v>1</c:v>
                </c:pt>
                <c:pt idx="948">
                  <c:v>6</c:v>
                </c:pt>
                <c:pt idx="949">
                  <c:v>9</c:v>
                </c:pt>
                <c:pt idx="950">
                  <c:v>4</c:v>
                </c:pt>
                <c:pt idx="951">
                  <c:v>6</c:v>
                </c:pt>
                <c:pt idx="952">
                  <c:v>1</c:v>
                </c:pt>
                <c:pt idx="953">
                  <c:v>10</c:v>
                </c:pt>
                <c:pt idx="954">
                  <c:v>5</c:v>
                </c:pt>
                <c:pt idx="955">
                  <c:v>10</c:v>
                </c:pt>
                <c:pt idx="956">
                  <c:v>7</c:v>
                </c:pt>
                <c:pt idx="957">
                  <c:v>8</c:v>
                </c:pt>
                <c:pt idx="958">
                  <c:v>10</c:v>
                </c:pt>
                <c:pt idx="959">
                  <c:v>10</c:v>
                </c:pt>
                <c:pt idx="960">
                  <c:v>11</c:v>
                </c:pt>
                <c:pt idx="961">
                  <c:v>8</c:v>
                </c:pt>
                <c:pt idx="962">
                  <c:v>11</c:v>
                </c:pt>
                <c:pt idx="963">
                  <c:v>7</c:v>
                </c:pt>
                <c:pt idx="964">
                  <c:v>5</c:v>
                </c:pt>
                <c:pt idx="965">
                  <c:v>14</c:v>
                </c:pt>
                <c:pt idx="966">
                  <c:v>5</c:v>
                </c:pt>
                <c:pt idx="967">
                  <c:v>8</c:v>
                </c:pt>
                <c:pt idx="968">
                  <c:v>10</c:v>
                </c:pt>
                <c:pt idx="969">
                  <c:v>3</c:v>
                </c:pt>
                <c:pt idx="970">
                  <c:v>12</c:v>
                </c:pt>
                <c:pt idx="971">
                  <c:v>9</c:v>
                </c:pt>
                <c:pt idx="972">
                  <c:v>4</c:v>
                </c:pt>
                <c:pt idx="973">
                  <c:v>1</c:v>
                </c:pt>
                <c:pt idx="974">
                  <c:v>8</c:v>
                </c:pt>
                <c:pt idx="975">
                  <c:v>8</c:v>
                </c:pt>
                <c:pt idx="976">
                  <c:v>10</c:v>
                </c:pt>
                <c:pt idx="977">
                  <c:v>1</c:v>
                </c:pt>
                <c:pt idx="978">
                  <c:v>6</c:v>
                </c:pt>
                <c:pt idx="979">
                  <c:v>7</c:v>
                </c:pt>
                <c:pt idx="980">
                  <c:v>10</c:v>
                </c:pt>
                <c:pt idx="981">
                  <c:v>4</c:v>
                </c:pt>
                <c:pt idx="982">
                  <c:v>13</c:v>
                </c:pt>
                <c:pt idx="983">
                  <c:v>9</c:v>
                </c:pt>
                <c:pt idx="984">
                  <c:v>4</c:v>
                </c:pt>
                <c:pt idx="985">
                  <c:v>7</c:v>
                </c:pt>
                <c:pt idx="986">
                  <c:v>10</c:v>
                </c:pt>
                <c:pt idx="987">
                  <c:v>10</c:v>
                </c:pt>
                <c:pt idx="988">
                  <c:v>10</c:v>
                </c:pt>
                <c:pt idx="989">
                  <c:v>6</c:v>
                </c:pt>
                <c:pt idx="990">
                  <c:v>13</c:v>
                </c:pt>
                <c:pt idx="991">
                  <c:v>10</c:v>
                </c:pt>
                <c:pt idx="992">
                  <c:v>10</c:v>
                </c:pt>
                <c:pt idx="993">
                  <c:v>5</c:v>
                </c:pt>
                <c:pt idx="994">
                  <c:v>2</c:v>
                </c:pt>
                <c:pt idx="995">
                  <c:v>14</c:v>
                </c:pt>
                <c:pt idx="996">
                  <c:v>14</c:v>
                </c:pt>
                <c:pt idx="997">
                  <c:v>8</c:v>
                </c:pt>
                <c:pt idx="998">
                  <c:v>2</c:v>
                </c:pt>
                <c:pt idx="999">
                  <c:v>5</c:v>
                </c:pt>
              </c:numCache>
            </c:numRef>
          </c:xVal>
          <c:yVal>
            <c:numRef>
              <c:f>'Q13'!$G$3:$G$1002</c:f>
              <c:numCache>
                <c:formatCode>General</c:formatCode>
                <c:ptCount val="1000"/>
                <c:pt idx="0">
                  <c:v>0</c:v>
                </c:pt>
                <c:pt idx="1">
                  <c:v>1</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1</c:v>
                </c:pt>
                <c:pt idx="20">
                  <c:v>0</c:v>
                </c:pt>
                <c:pt idx="21">
                  <c:v>0</c:v>
                </c:pt>
                <c:pt idx="22">
                  <c:v>0</c:v>
                </c:pt>
                <c:pt idx="23">
                  <c:v>0</c:v>
                </c:pt>
                <c:pt idx="24">
                  <c:v>0</c:v>
                </c:pt>
                <c:pt idx="25">
                  <c:v>1</c:v>
                </c:pt>
                <c:pt idx="26">
                  <c:v>0</c:v>
                </c:pt>
                <c:pt idx="27">
                  <c:v>0</c:v>
                </c:pt>
                <c:pt idx="28">
                  <c:v>0</c:v>
                </c:pt>
                <c:pt idx="29">
                  <c:v>0</c:v>
                </c:pt>
                <c:pt idx="30">
                  <c:v>1</c:v>
                </c:pt>
                <c:pt idx="31">
                  <c:v>0</c:v>
                </c:pt>
                <c:pt idx="32">
                  <c:v>0</c:v>
                </c:pt>
                <c:pt idx="33">
                  <c:v>0</c:v>
                </c:pt>
                <c:pt idx="34">
                  <c:v>0</c:v>
                </c:pt>
                <c:pt idx="35">
                  <c:v>0</c:v>
                </c:pt>
                <c:pt idx="36">
                  <c:v>0</c:v>
                </c:pt>
                <c:pt idx="37">
                  <c:v>0</c:v>
                </c:pt>
                <c:pt idx="38">
                  <c:v>0</c:v>
                </c:pt>
                <c:pt idx="39">
                  <c:v>0</c:v>
                </c:pt>
                <c:pt idx="40">
                  <c:v>0</c:v>
                </c:pt>
                <c:pt idx="41">
                  <c:v>0</c:v>
                </c:pt>
                <c:pt idx="42">
                  <c:v>1</c:v>
                </c:pt>
                <c:pt idx="43">
                  <c:v>0</c:v>
                </c:pt>
                <c:pt idx="44">
                  <c:v>0</c:v>
                </c:pt>
                <c:pt idx="45">
                  <c:v>1</c:v>
                </c:pt>
                <c:pt idx="46">
                  <c:v>0</c:v>
                </c:pt>
                <c:pt idx="47">
                  <c:v>0</c:v>
                </c:pt>
                <c:pt idx="48">
                  <c:v>0</c:v>
                </c:pt>
                <c:pt idx="49">
                  <c:v>0</c:v>
                </c:pt>
                <c:pt idx="50">
                  <c:v>1</c:v>
                </c:pt>
                <c:pt idx="51">
                  <c:v>0</c:v>
                </c:pt>
                <c:pt idx="52">
                  <c:v>0</c:v>
                </c:pt>
                <c:pt idx="53">
                  <c:v>0</c:v>
                </c:pt>
                <c:pt idx="54">
                  <c:v>0</c:v>
                </c:pt>
                <c:pt idx="55">
                  <c:v>0</c:v>
                </c:pt>
                <c:pt idx="56">
                  <c:v>1</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1</c:v>
                </c:pt>
                <c:pt idx="74">
                  <c:v>0</c:v>
                </c:pt>
                <c:pt idx="75">
                  <c:v>0</c:v>
                </c:pt>
                <c:pt idx="76">
                  <c:v>0</c:v>
                </c:pt>
                <c:pt idx="77">
                  <c:v>1</c:v>
                </c:pt>
                <c:pt idx="78">
                  <c:v>0</c:v>
                </c:pt>
                <c:pt idx="79">
                  <c:v>0</c:v>
                </c:pt>
                <c:pt idx="80">
                  <c:v>0</c:v>
                </c:pt>
                <c:pt idx="81">
                  <c:v>0</c:v>
                </c:pt>
                <c:pt idx="82">
                  <c:v>1</c:v>
                </c:pt>
                <c:pt idx="83">
                  <c:v>0</c:v>
                </c:pt>
                <c:pt idx="84">
                  <c:v>0</c:v>
                </c:pt>
                <c:pt idx="85">
                  <c:v>1</c:v>
                </c:pt>
                <c:pt idx="86">
                  <c:v>0</c:v>
                </c:pt>
                <c:pt idx="87">
                  <c:v>1</c:v>
                </c:pt>
                <c:pt idx="88">
                  <c:v>0</c:v>
                </c:pt>
                <c:pt idx="89">
                  <c:v>0</c:v>
                </c:pt>
                <c:pt idx="90">
                  <c:v>0</c:v>
                </c:pt>
                <c:pt idx="91">
                  <c:v>0</c:v>
                </c:pt>
                <c:pt idx="92">
                  <c:v>0</c:v>
                </c:pt>
                <c:pt idx="93">
                  <c:v>0</c:v>
                </c:pt>
                <c:pt idx="94">
                  <c:v>0</c:v>
                </c:pt>
                <c:pt idx="95">
                  <c:v>0</c:v>
                </c:pt>
                <c:pt idx="96">
                  <c:v>0</c:v>
                </c:pt>
                <c:pt idx="97">
                  <c:v>0</c:v>
                </c:pt>
                <c:pt idx="98">
                  <c:v>0</c:v>
                </c:pt>
                <c:pt idx="99">
                  <c:v>1</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1</c:v>
                </c:pt>
                <c:pt idx="114">
                  <c:v>1</c:v>
                </c:pt>
                <c:pt idx="115">
                  <c:v>0</c:v>
                </c:pt>
                <c:pt idx="116">
                  <c:v>0</c:v>
                </c:pt>
                <c:pt idx="117">
                  <c:v>0</c:v>
                </c:pt>
                <c:pt idx="118">
                  <c:v>0</c:v>
                </c:pt>
                <c:pt idx="119">
                  <c:v>0</c:v>
                </c:pt>
                <c:pt idx="120">
                  <c:v>0</c:v>
                </c:pt>
                <c:pt idx="121">
                  <c:v>1</c:v>
                </c:pt>
                <c:pt idx="122">
                  <c:v>0</c:v>
                </c:pt>
                <c:pt idx="123">
                  <c:v>0</c:v>
                </c:pt>
                <c:pt idx="124">
                  <c:v>0</c:v>
                </c:pt>
                <c:pt idx="125">
                  <c:v>0</c:v>
                </c:pt>
                <c:pt idx="126">
                  <c:v>1</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1</c:v>
                </c:pt>
                <c:pt idx="146">
                  <c:v>1</c:v>
                </c:pt>
                <c:pt idx="147">
                  <c:v>0</c:v>
                </c:pt>
                <c:pt idx="148">
                  <c:v>0</c:v>
                </c:pt>
                <c:pt idx="149">
                  <c:v>0</c:v>
                </c:pt>
                <c:pt idx="150">
                  <c:v>0</c:v>
                </c:pt>
                <c:pt idx="151">
                  <c:v>0</c:v>
                </c:pt>
                <c:pt idx="152">
                  <c:v>0</c:v>
                </c:pt>
                <c:pt idx="153">
                  <c:v>0</c:v>
                </c:pt>
                <c:pt idx="154">
                  <c:v>1</c:v>
                </c:pt>
                <c:pt idx="155">
                  <c:v>0</c:v>
                </c:pt>
                <c:pt idx="156">
                  <c:v>0</c:v>
                </c:pt>
                <c:pt idx="157">
                  <c:v>1</c:v>
                </c:pt>
                <c:pt idx="158">
                  <c:v>0</c:v>
                </c:pt>
                <c:pt idx="159">
                  <c:v>0</c:v>
                </c:pt>
                <c:pt idx="160">
                  <c:v>0</c:v>
                </c:pt>
                <c:pt idx="161">
                  <c:v>0</c:v>
                </c:pt>
                <c:pt idx="162">
                  <c:v>0</c:v>
                </c:pt>
                <c:pt idx="163">
                  <c:v>0</c:v>
                </c:pt>
                <c:pt idx="164">
                  <c:v>0</c:v>
                </c:pt>
                <c:pt idx="165">
                  <c:v>1</c:v>
                </c:pt>
                <c:pt idx="166">
                  <c:v>0</c:v>
                </c:pt>
                <c:pt idx="167">
                  <c:v>0</c:v>
                </c:pt>
                <c:pt idx="168">
                  <c:v>0</c:v>
                </c:pt>
                <c:pt idx="169">
                  <c:v>0</c:v>
                </c:pt>
                <c:pt idx="170">
                  <c:v>0</c:v>
                </c:pt>
                <c:pt idx="171">
                  <c:v>1</c:v>
                </c:pt>
                <c:pt idx="172">
                  <c:v>0</c:v>
                </c:pt>
                <c:pt idx="173">
                  <c:v>1</c:v>
                </c:pt>
                <c:pt idx="174">
                  <c:v>0</c:v>
                </c:pt>
                <c:pt idx="175">
                  <c:v>1</c:v>
                </c:pt>
                <c:pt idx="176">
                  <c:v>0</c:v>
                </c:pt>
                <c:pt idx="177">
                  <c:v>0</c:v>
                </c:pt>
                <c:pt idx="178">
                  <c:v>0</c:v>
                </c:pt>
                <c:pt idx="179">
                  <c:v>0</c:v>
                </c:pt>
                <c:pt idx="180">
                  <c:v>0</c:v>
                </c:pt>
                <c:pt idx="181">
                  <c:v>0</c:v>
                </c:pt>
                <c:pt idx="182">
                  <c:v>0</c:v>
                </c:pt>
                <c:pt idx="183">
                  <c:v>0</c:v>
                </c:pt>
                <c:pt idx="184">
                  <c:v>0</c:v>
                </c:pt>
                <c:pt idx="185">
                  <c:v>0</c:v>
                </c:pt>
                <c:pt idx="186">
                  <c:v>0</c:v>
                </c:pt>
                <c:pt idx="187">
                  <c:v>0</c:v>
                </c:pt>
                <c:pt idx="188">
                  <c:v>1</c:v>
                </c:pt>
                <c:pt idx="189">
                  <c:v>1</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1</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1</c:v>
                </c:pt>
                <c:pt idx="243">
                  <c:v>0</c:v>
                </c:pt>
                <c:pt idx="244">
                  <c:v>1</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1</c:v>
                </c:pt>
                <c:pt idx="261">
                  <c:v>0</c:v>
                </c:pt>
                <c:pt idx="262">
                  <c:v>0</c:v>
                </c:pt>
                <c:pt idx="263">
                  <c:v>0</c:v>
                </c:pt>
                <c:pt idx="264">
                  <c:v>1</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1</c:v>
                </c:pt>
                <c:pt idx="280">
                  <c:v>0</c:v>
                </c:pt>
                <c:pt idx="281">
                  <c:v>0</c:v>
                </c:pt>
                <c:pt idx="282">
                  <c:v>1</c:v>
                </c:pt>
                <c:pt idx="283">
                  <c:v>0</c:v>
                </c:pt>
                <c:pt idx="284">
                  <c:v>0</c:v>
                </c:pt>
                <c:pt idx="285">
                  <c:v>1</c:v>
                </c:pt>
                <c:pt idx="286">
                  <c:v>0</c:v>
                </c:pt>
                <c:pt idx="287">
                  <c:v>0</c:v>
                </c:pt>
                <c:pt idx="288">
                  <c:v>0</c:v>
                </c:pt>
                <c:pt idx="289">
                  <c:v>0</c:v>
                </c:pt>
                <c:pt idx="290">
                  <c:v>0</c:v>
                </c:pt>
                <c:pt idx="291">
                  <c:v>0</c:v>
                </c:pt>
                <c:pt idx="292">
                  <c:v>0</c:v>
                </c:pt>
                <c:pt idx="293">
                  <c:v>0</c:v>
                </c:pt>
                <c:pt idx="294">
                  <c:v>1</c:v>
                </c:pt>
                <c:pt idx="295">
                  <c:v>0</c:v>
                </c:pt>
                <c:pt idx="296">
                  <c:v>0</c:v>
                </c:pt>
                <c:pt idx="297">
                  <c:v>0</c:v>
                </c:pt>
                <c:pt idx="298">
                  <c:v>0</c:v>
                </c:pt>
                <c:pt idx="299">
                  <c:v>0</c:v>
                </c:pt>
                <c:pt idx="300">
                  <c:v>0</c:v>
                </c:pt>
                <c:pt idx="301">
                  <c:v>1</c:v>
                </c:pt>
                <c:pt idx="302">
                  <c:v>1</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1</c:v>
                </c:pt>
                <c:pt idx="323">
                  <c:v>0</c:v>
                </c:pt>
                <c:pt idx="324">
                  <c:v>0</c:v>
                </c:pt>
                <c:pt idx="325">
                  <c:v>1</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1</c:v>
                </c:pt>
                <c:pt idx="343">
                  <c:v>0</c:v>
                </c:pt>
                <c:pt idx="344">
                  <c:v>0</c:v>
                </c:pt>
                <c:pt idx="345">
                  <c:v>0</c:v>
                </c:pt>
                <c:pt idx="346">
                  <c:v>0</c:v>
                </c:pt>
                <c:pt idx="347">
                  <c:v>0</c:v>
                </c:pt>
                <c:pt idx="348">
                  <c:v>0</c:v>
                </c:pt>
                <c:pt idx="349">
                  <c:v>1</c:v>
                </c:pt>
                <c:pt idx="350">
                  <c:v>0</c:v>
                </c:pt>
                <c:pt idx="351">
                  <c:v>0</c:v>
                </c:pt>
                <c:pt idx="352">
                  <c:v>0</c:v>
                </c:pt>
                <c:pt idx="353">
                  <c:v>0</c:v>
                </c:pt>
                <c:pt idx="354">
                  <c:v>1</c:v>
                </c:pt>
                <c:pt idx="355">
                  <c:v>0</c:v>
                </c:pt>
                <c:pt idx="356">
                  <c:v>1</c:v>
                </c:pt>
                <c:pt idx="357">
                  <c:v>0</c:v>
                </c:pt>
                <c:pt idx="358">
                  <c:v>0</c:v>
                </c:pt>
                <c:pt idx="359">
                  <c:v>0</c:v>
                </c:pt>
                <c:pt idx="360">
                  <c:v>0</c:v>
                </c:pt>
                <c:pt idx="361">
                  <c:v>0</c:v>
                </c:pt>
                <c:pt idx="362">
                  <c:v>0</c:v>
                </c:pt>
                <c:pt idx="363">
                  <c:v>0</c:v>
                </c:pt>
                <c:pt idx="364">
                  <c:v>0</c:v>
                </c:pt>
                <c:pt idx="365">
                  <c:v>0</c:v>
                </c:pt>
                <c:pt idx="366">
                  <c:v>1</c:v>
                </c:pt>
                <c:pt idx="367">
                  <c:v>0</c:v>
                </c:pt>
                <c:pt idx="368">
                  <c:v>0</c:v>
                </c:pt>
                <c:pt idx="369">
                  <c:v>1</c:v>
                </c:pt>
                <c:pt idx="370">
                  <c:v>1</c:v>
                </c:pt>
                <c:pt idx="371">
                  <c:v>1</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1</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1</c:v>
                </c:pt>
                <c:pt idx="408">
                  <c:v>0</c:v>
                </c:pt>
                <c:pt idx="409">
                  <c:v>0</c:v>
                </c:pt>
                <c:pt idx="410">
                  <c:v>0</c:v>
                </c:pt>
                <c:pt idx="411">
                  <c:v>0</c:v>
                </c:pt>
                <c:pt idx="412">
                  <c:v>0</c:v>
                </c:pt>
                <c:pt idx="413">
                  <c:v>0</c:v>
                </c:pt>
                <c:pt idx="414">
                  <c:v>0</c:v>
                </c:pt>
                <c:pt idx="415">
                  <c:v>0</c:v>
                </c:pt>
                <c:pt idx="416">
                  <c:v>0</c:v>
                </c:pt>
                <c:pt idx="417">
                  <c:v>1</c:v>
                </c:pt>
                <c:pt idx="418">
                  <c:v>0</c:v>
                </c:pt>
                <c:pt idx="419">
                  <c:v>0</c:v>
                </c:pt>
                <c:pt idx="420">
                  <c:v>0</c:v>
                </c:pt>
                <c:pt idx="421">
                  <c:v>0</c:v>
                </c:pt>
                <c:pt idx="422">
                  <c:v>1</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1</c:v>
                </c:pt>
                <c:pt idx="446">
                  <c:v>0</c:v>
                </c:pt>
                <c:pt idx="447">
                  <c:v>1</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1</c:v>
                </c:pt>
                <c:pt idx="463">
                  <c:v>0</c:v>
                </c:pt>
                <c:pt idx="464">
                  <c:v>1</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1</c:v>
                </c:pt>
                <c:pt idx="485">
                  <c:v>0</c:v>
                </c:pt>
                <c:pt idx="486">
                  <c:v>0</c:v>
                </c:pt>
                <c:pt idx="487">
                  <c:v>1</c:v>
                </c:pt>
                <c:pt idx="488">
                  <c:v>0</c:v>
                </c:pt>
                <c:pt idx="489">
                  <c:v>0</c:v>
                </c:pt>
                <c:pt idx="490">
                  <c:v>0</c:v>
                </c:pt>
                <c:pt idx="491">
                  <c:v>0</c:v>
                </c:pt>
                <c:pt idx="492">
                  <c:v>0</c:v>
                </c:pt>
                <c:pt idx="493">
                  <c:v>0</c:v>
                </c:pt>
                <c:pt idx="494">
                  <c:v>0</c:v>
                </c:pt>
                <c:pt idx="495">
                  <c:v>0</c:v>
                </c:pt>
                <c:pt idx="496">
                  <c:v>0</c:v>
                </c:pt>
                <c:pt idx="497">
                  <c:v>0</c:v>
                </c:pt>
                <c:pt idx="498">
                  <c:v>0</c:v>
                </c:pt>
                <c:pt idx="499">
                  <c:v>0</c:v>
                </c:pt>
                <c:pt idx="500">
                  <c:v>1</c:v>
                </c:pt>
                <c:pt idx="501">
                  <c:v>0</c:v>
                </c:pt>
                <c:pt idx="502">
                  <c:v>0</c:v>
                </c:pt>
                <c:pt idx="503">
                  <c:v>0</c:v>
                </c:pt>
                <c:pt idx="504">
                  <c:v>0</c:v>
                </c:pt>
                <c:pt idx="505">
                  <c:v>0</c:v>
                </c:pt>
                <c:pt idx="506">
                  <c:v>0</c:v>
                </c:pt>
                <c:pt idx="507">
                  <c:v>0</c:v>
                </c:pt>
                <c:pt idx="508">
                  <c:v>0</c:v>
                </c:pt>
                <c:pt idx="509">
                  <c:v>1</c:v>
                </c:pt>
                <c:pt idx="510">
                  <c:v>0</c:v>
                </c:pt>
                <c:pt idx="511">
                  <c:v>0</c:v>
                </c:pt>
                <c:pt idx="512">
                  <c:v>0</c:v>
                </c:pt>
                <c:pt idx="513">
                  <c:v>0</c:v>
                </c:pt>
                <c:pt idx="514">
                  <c:v>0</c:v>
                </c:pt>
                <c:pt idx="515">
                  <c:v>0</c:v>
                </c:pt>
                <c:pt idx="516">
                  <c:v>1</c:v>
                </c:pt>
                <c:pt idx="517">
                  <c:v>0</c:v>
                </c:pt>
                <c:pt idx="518">
                  <c:v>0</c:v>
                </c:pt>
                <c:pt idx="519">
                  <c:v>0</c:v>
                </c:pt>
                <c:pt idx="520">
                  <c:v>0</c:v>
                </c:pt>
                <c:pt idx="521">
                  <c:v>1</c:v>
                </c:pt>
                <c:pt idx="522">
                  <c:v>0</c:v>
                </c:pt>
                <c:pt idx="523">
                  <c:v>0</c:v>
                </c:pt>
                <c:pt idx="524">
                  <c:v>0</c:v>
                </c:pt>
                <c:pt idx="525">
                  <c:v>0</c:v>
                </c:pt>
                <c:pt idx="526">
                  <c:v>1</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1</c:v>
                </c:pt>
                <c:pt idx="544">
                  <c:v>0</c:v>
                </c:pt>
                <c:pt idx="545">
                  <c:v>0</c:v>
                </c:pt>
                <c:pt idx="546">
                  <c:v>0</c:v>
                </c:pt>
                <c:pt idx="547">
                  <c:v>0</c:v>
                </c:pt>
                <c:pt idx="548">
                  <c:v>0</c:v>
                </c:pt>
                <c:pt idx="549">
                  <c:v>0</c:v>
                </c:pt>
                <c:pt idx="550">
                  <c:v>0</c:v>
                </c:pt>
                <c:pt idx="551">
                  <c:v>1</c:v>
                </c:pt>
                <c:pt idx="552">
                  <c:v>0</c:v>
                </c:pt>
                <c:pt idx="553">
                  <c:v>0</c:v>
                </c:pt>
                <c:pt idx="554">
                  <c:v>0</c:v>
                </c:pt>
                <c:pt idx="555">
                  <c:v>0</c:v>
                </c:pt>
                <c:pt idx="556">
                  <c:v>0</c:v>
                </c:pt>
                <c:pt idx="557">
                  <c:v>0</c:v>
                </c:pt>
                <c:pt idx="558">
                  <c:v>0</c:v>
                </c:pt>
                <c:pt idx="559">
                  <c:v>1</c:v>
                </c:pt>
                <c:pt idx="560">
                  <c:v>0</c:v>
                </c:pt>
                <c:pt idx="561">
                  <c:v>0</c:v>
                </c:pt>
                <c:pt idx="562">
                  <c:v>0</c:v>
                </c:pt>
                <c:pt idx="563">
                  <c:v>0</c:v>
                </c:pt>
                <c:pt idx="564">
                  <c:v>0</c:v>
                </c:pt>
                <c:pt idx="565">
                  <c:v>0</c:v>
                </c:pt>
                <c:pt idx="566">
                  <c:v>0</c:v>
                </c:pt>
                <c:pt idx="567">
                  <c:v>0</c:v>
                </c:pt>
                <c:pt idx="568">
                  <c:v>0</c:v>
                </c:pt>
                <c:pt idx="569">
                  <c:v>0</c:v>
                </c:pt>
                <c:pt idx="570">
                  <c:v>0</c:v>
                </c:pt>
                <c:pt idx="571">
                  <c:v>1</c:v>
                </c:pt>
                <c:pt idx="572">
                  <c:v>0</c:v>
                </c:pt>
                <c:pt idx="573">
                  <c:v>0</c:v>
                </c:pt>
                <c:pt idx="574">
                  <c:v>0</c:v>
                </c:pt>
                <c:pt idx="575">
                  <c:v>0</c:v>
                </c:pt>
                <c:pt idx="576">
                  <c:v>0</c:v>
                </c:pt>
                <c:pt idx="577">
                  <c:v>0</c:v>
                </c:pt>
                <c:pt idx="578">
                  <c:v>0</c:v>
                </c:pt>
                <c:pt idx="579">
                  <c:v>0</c:v>
                </c:pt>
                <c:pt idx="580">
                  <c:v>1</c:v>
                </c:pt>
                <c:pt idx="581">
                  <c:v>1</c:v>
                </c:pt>
                <c:pt idx="582">
                  <c:v>0</c:v>
                </c:pt>
                <c:pt idx="583">
                  <c:v>0</c:v>
                </c:pt>
                <c:pt idx="584">
                  <c:v>0</c:v>
                </c:pt>
                <c:pt idx="585">
                  <c:v>1</c:v>
                </c:pt>
                <c:pt idx="586">
                  <c:v>0</c:v>
                </c:pt>
                <c:pt idx="587">
                  <c:v>0</c:v>
                </c:pt>
                <c:pt idx="588">
                  <c:v>0</c:v>
                </c:pt>
                <c:pt idx="589">
                  <c:v>0</c:v>
                </c:pt>
                <c:pt idx="590">
                  <c:v>0</c:v>
                </c:pt>
                <c:pt idx="591">
                  <c:v>0</c:v>
                </c:pt>
                <c:pt idx="592">
                  <c:v>0</c:v>
                </c:pt>
                <c:pt idx="593">
                  <c:v>0</c:v>
                </c:pt>
                <c:pt idx="594">
                  <c:v>0</c:v>
                </c:pt>
                <c:pt idx="595">
                  <c:v>0</c:v>
                </c:pt>
                <c:pt idx="596">
                  <c:v>0</c:v>
                </c:pt>
                <c:pt idx="597">
                  <c:v>1</c:v>
                </c:pt>
                <c:pt idx="598">
                  <c:v>0</c:v>
                </c:pt>
                <c:pt idx="599">
                  <c:v>0</c:v>
                </c:pt>
                <c:pt idx="600">
                  <c:v>0</c:v>
                </c:pt>
                <c:pt idx="601">
                  <c:v>0</c:v>
                </c:pt>
                <c:pt idx="602">
                  <c:v>1</c:v>
                </c:pt>
                <c:pt idx="603">
                  <c:v>0</c:v>
                </c:pt>
                <c:pt idx="604">
                  <c:v>0</c:v>
                </c:pt>
                <c:pt idx="605">
                  <c:v>0</c:v>
                </c:pt>
                <c:pt idx="606">
                  <c:v>0</c:v>
                </c:pt>
                <c:pt idx="607">
                  <c:v>0</c:v>
                </c:pt>
                <c:pt idx="608">
                  <c:v>0</c:v>
                </c:pt>
                <c:pt idx="609">
                  <c:v>0</c:v>
                </c:pt>
                <c:pt idx="610">
                  <c:v>0</c:v>
                </c:pt>
                <c:pt idx="611">
                  <c:v>0</c:v>
                </c:pt>
                <c:pt idx="612">
                  <c:v>0</c:v>
                </c:pt>
                <c:pt idx="613">
                  <c:v>0</c:v>
                </c:pt>
                <c:pt idx="614">
                  <c:v>0</c:v>
                </c:pt>
                <c:pt idx="615">
                  <c:v>1</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1</c:v>
                </c:pt>
                <c:pt idx="647">
                  <c:v>0</c:v>
                </c:pt>
                <c:pt idx="648">
                  <c:v>0</c:v>
                </c:pt>
                <c:pt idx="649">
                  <c:v>0</c:v>
                </c:pt>
                <c:pt idx="650">
                  <c:v>0</c:v>
                </c:pt>
                <c:pt idx="651">
                  <c:v>0</c:v>
                </c:pt>
                <c:pt idx="652">
                  <c:v>0</c:v>
                </c:pt>
                <c:pt idx="653">
                  <c:v>0</c:v>
                </c:pt>
                <c:pt idx="654">
                  <c:v>0</c:v>
                </c:pt>
                <c:pt idx="655">
                  <c:v>0</c:v>
                </c:pt>
                <c:pt idx="656">
                  <c:v>0</c:v>
                </c:pt>
                <c:pt idx="657">
                  <c:v>0</c:v>
                </c:pt>
                <c:pt idx="658">
                  <c:v>0</c:v>
                </c:pt>
                <c:pt idx="659">
                  <c:v>1</c:v>
                </c:pt>
                <c:pt idx="660">
                  <c:v>0</c:v>
                </c:pt>
                <c:pt idx="661">
                  <c:v>1</c:v>
                </c:pt>
                <c:pt idx="662">
                  <c:v>0</c:v>
                </c:pt>
                <c:pt idx="663">
                  <c:v>1</c:v>
                </c:pt>
                <c:pt idx="664">
                  <c:v>1</c:v>
                </c:pt>
                <c:pt idx="665">
                  <c:v>0</c:v>
                </c:pt>
                <c:pt idx="666">
                  <c:v>0</c:v>
                </c:pt>
                <c:pt idx="667">
                  <c:v>0</c:v>
                </c:pt>
                <c:pt idx="668">
                  <c:v>1</c:v>
                </c:pt>
                <c:pt idx="669">
                  <c:v>0</c:v>
                </c:pt>
                <c:pt idx="670">
                  <c:v>0</c:v>
                </c:pt>
                <c:pt idx="671">
                  <c:v>0</c:v>
                </c:pt>
                <c:pt idx="672">
                  <c:v>0</c:v>
                </c:pt>
                <c:pt idx="673">
                  <c:v>1</c:v>
                </c:pt>
                <c:pt idx="674">
                  <c:v>0</c:v>
                </c:pt>
                <c:pt idx="675">
                  <c:v>0</c:v>
                </c:pt>
                <c:pt idx="676">
                  <c:v>0</c:v>
                </c:pt>
                <c:pt idx="677">
                  <c:v>0</c:v>
                </c:pt>
                <c:pt idx="678">
                  <c:v>0</c:v>
                </c:pt>
                <c:pt idx="679">
                  <c:v>0</c:v>
                </c:pt>
                <c:pt idx="680">
                  <c:v>0</c:v>
                </c:pt>
                <c:pt idx="681">
                  <c:v>0</c:v>
                </c:pt>
                <c:pt idx="682">
                  <c:v>0</c:v>
                </c:pt>
                <c:pt idx="683">
                  <c:v>1</c:v>
                </c:pt>
                <c:pt idx="684">
                  <c:v>0</c:v>
                </c:pt>
                <c:pt idx="685">
                  <c:v>1</c:v>
                </c:pt>
                <c:pt idx="686">
                  <c:v>0</c:v>
                </c:pt>
                <c:pt idx="687">
                  <c:v>0</c:v>
                </c:pt>
                <c:pt idx="688">
                  <c:v>0</c:v>
                </c:pt>
                <c:pt idx="689">
                  <c:v>0</c:v>
                </c:pt>
                <c:pt idx="690">
                  <c:v>0</c:v>
                </c:pt>
                <c:pt idx="691">
                  <c:v>0</c:v>
                </c:pt>
                <c:pt idx="692">
                  <c:v>1</c:v>
                </c:pt>
                <c:pt idx="693">
                  <c:v>0</c:v>
                </c:pt>
                <c:pt idx="694">
                  <c:v>0</c:v>
                </c:pt>
                <c:pt idx="695">
                  <c:v>0</c:v>
                </c:pt>
                <c:pt idx="696">
                  <c:v>0</c:v>
                </c:pt>
                <c:pt idx="697">
                  <c:v>0</c:v>
                </c:pt>
                <c:pt idx="698">
                  <c:v>0</c:v>
                </c:pt>
                <c:pt idx="699">
                  <c:v>1</c:v>
                </c:pt>
                <c:pt idx="700">
                  <c:v>0</c:v>
                </c:pt>
                <c:pt idx="701">
                  <c:v>0</c:v>
                </c:pt>
                <c:pt idx="702">
                  <c:v>0</c:v>
                </c:pt>
                <c:pt idx="703">
                  <c:v>0</c:v>
                </c:pt>
                <c:pt idx="704">
                  <c:v>0</c:v>
                </c:pt>
                <c:pt idx="705">
                  <c:v>1</c:v>
                </c:pt>
                <c:pt idx="706">
                  <c:v>1</c:v>
                </c:pt>
                <c:pt idx="707">
                  <c:v>0</c:v>
                </c:pt>
                <c:pt idx="708">
                  <c:v>0</c:v>
                </c:pt>
                <c:pt idx="709">
                  <c:v>0</c:v>
                </c:pt>
                <c:pt idx="710">
                  <c:v>0</c:v>
                </c:pt>
                <c:pt idx="711">
                  <c:v>0</c:v>
                </c:pt>
                <c:pt idx="712">
                  <c:v>0</c:v>
                </c:pt>
                <c:pt idx="713">
                  <c:v>0</c:v>
                </c:pt>
                <c:pt idx="714">
                  <c:v>1</c:v>
                </c:pt>
                <c:pt idx="715">
                  <c:v>0</c:v>
                </c:pt>
                <c:pt idx="716">
                  <c:v>0</c:v>
                </c:pt>
                <c:pt idx="717">
                  <c:v>0</c:v>
                </c:pt>
                <c:pt idx="718">
                  <c:v>1</c:v>
                </c:pt>
                <c:pt idx="719">
                  <c:v>1</c:v>
                </c:pt>
                <c:pt idx="720">
                  <c:v>0</c:v>
                </c:pt>
                <c:pt idx="721">
                  <c:v>0</c:v>
                </c:pt>
                <c:pt idx="722">
                  <c:v>0</c:v>
                </c:pt>
                <c:pt idx="723">
                  <c:v>0</c:v>
                </c:pt>
                <c:pt idx="724">
                  <c:v>0</c:v>
                </c:pt>
                <c:pt idx="725">
                  <c:v>0</c:v>
                </c:pt>
                <c:pt idx="726">
                  <c:v>0</c:v>
                </c:pt>
                <c:pt idx="727">
                  <c:v>0</c:v>
                </c:pt>
                <c:pt idx="728">
                  <c:v>0</c:v>
                </c:pt>
                <c:pt idx="729">
                  <c:v>0</c:v>
                </c:pt>
                <c:pt idx="730">
                  <c:v>1</c:v>
                </c:pt>
                <c:pt idx="731">
                  <c:v>0</c:v>
                </c:pt>
                <c:pt idx="732">
                  <c:v>0</c:v>
                </c:pt>
                <c:pt idx="733">
                  <c:v>0</c:v>
                </c:pt>
                <c:pt idx="734">
                  <c:v>0</c:v>
                </c:pt>
                <c:pt idx="735">
                  <c:v>0</c:v>
                </c:pt>
                <c:pt idx="736">
                  <c:v>0</c:v>
                </c:pt>
                <c:pt idx="737">
                  <c:v>0</c:v>
                </c:pt>
                <c:pt idx="738">
                  <c:v>0</c:v>
                </c:pt>
                <c:pt idx="739">
                  <c:v>0</c:v>
                </c:pt>
                <c:pt idx="740">
                  <c:v>0</c:v>
                </c:pt>
                <c:pt idx="741">
                  <c:v>0</c:v>
                </c:pt>
                <c:pt idx="742">
                  <c:v>0</c:v>
                </c:pt>
                <c:pt idx="743">
                  <c:v>0</c:v>
                </c:pt>
                <c:pt idx="744">
                  <c:v>0</c:v>
                </c:pt>
                <c:pt idx="745">
                  <c:v>0</c:v>
                </c:pt>
                <c:pt idx="746">
                  <c:v>0</c:v>
                </c:pt>
                <c:pt idx="747">
                  <c:v>0</c:v>
                </c:pt>
                <c:pt idx="748">
                  <c:v>0</c:v>
                </c:pt>
                <c:pt idx="749">
                  <c:v>0</c:v>
                </c:pt>
                <c:pt idx="750">
                  <c:v>0</c:v>
                </c:pt>
                <c:pt idx="751">
                  <c:v>1</c:v>
                </c:pt>
                <c:pt idx="752">
                  <c:v>0</c:v>
                </c:pt>
                <c:pt idx="753">
                  <c:v>0</c:v>
                </c:pt>
                <c:pt idx="754">
                  <c:v>0</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0</c:v>
                </c:pt>
                <c:pt idx="777">
                  <c:v>0</c:v>
                </c:pt>
                <c:pt idx="778">
                  <c:v>0</c:v>
                </c:pt>
                <c:pt idx="779">
                  <c:v>0</c:v>
                </c:pt>
                <c:pt idx="780">
                  <c:v>0</c:v>
                </c:pt>
                <c:pt idx="781">
                  <c:v>0</c:v>
                </c:pt>
                <c:pt idx="782">
                  <c:v>0</c:v>
                </c:pt>
                <c:pt idx="783">
                  <c:v>0</c:v>
                </c:pt>
                <c:pt idx="784">
                  <c:v>0</c:v>
                </c:pt>
                <c:pt idx="785">
                  <c:v>0</c:v>
                </c:pt>
                <c:pt idx="786">
                  <c:v>0</c:v>
                </c:pt>
                <c:pt idx="787">
                  <c:v>1</c:v>
                </c:pt>
                <c:pt idx="788">
                  <c:v>0</c:v>
                </c:pt>
                <c:pt idx="789">
                  <c:v>0</c:v>
                </c:pt>
                <c:pt idx="790">
                  <c:v>0</c:v>
                </c:pt>
                <c:pt idx="791">
                  <c:v>0</c:v>
                </c:pt>
                <c:pt idx="792">
                  <c:v>0</c:v>
                </c:pt>
                <c:pt idx="793">
                  <c:v>1</c:v>
                </c:pt>
                <c:pt idx="794">
                  <c:v>0</c:v>
                </c:pt>
                <c:pt idx="795">
                  <c:v>0</c:v>
                </c:pt>
                <c:pt idx="796">
                  <c:v>0</c:v>
                </c:pt>
                <c:pt idx="797">
                  <c:v>0</c:v>
                </c:pt>
                <c:pt idx="798">
                  <c:v>0</c:v>
                </c:pt>
                <c:pt idx="799">
                  <c:v>0</c:v>
                </c:pt>
                <c:pt idx="800">
                  <c:v>0</c:v>
                </c:pt>
                <c:pt idx="801">
                  <c:v>0</c:v>
                </c:pt>
                <c:pt idx="802">
                  <c:v>0</c:v>
                </c:pt>
                <c:pt idx="803">
                  <c:v>0</c:v>
                </c:pt>
                <c:pt idx="804">
                  <c:v>0</c:v>
                </c:pt>
                <c:pt idx="805">
                  <c:v>0</c:v>
                </c:pt>
                <c:pt idx="806">
                  <c:v>0</c:v>
                </c:pt>
                <c:pt idx="807">
                  <c:v>0</c:v>
                </c:pt>
                <c:pt idx="808">
                  <c:v>1</c:v>
                </c:pt>
                <c:pt idx="809">
                  <c:v>0</c:v>
                </c:pt>
                <c:pt idx="810">
                  <c:v>0</c:v>
                </c:pt>
                <c:pt idx="811">
                  <c:v>0</c:v>
                </c:pt>
                <c:pt idx="812">
                  <c:v>0</c:v>
                </c:pt>
                <c:pt idx="813">
                  <c:v>0</c:v>
                </c:pt>
                <c:pt idx="814">
                  <c:v>0</c:v>
                </c:pt>
                <c:pt idx="815">
                  <c:v>0</c:v>
                </c:pt>
                <c:pt idx="816">
                  <c:v>0</c:v>
                </c:pt>
                <c:pt idx="817">
                  <c:v>0</c:v>
                </c:pt>
                <c:pt idx="818">
                  <c:v>0</c:v>
                </c:pt>
                <c:pt idx="819">
                  <c:v>0</c:v>
                </c:pt>
                <c:pt idx="820">
                  <c:v>0</c:v>
                </c:pt>
                <c:pt idx="821">
                  <c:v>0</c:v>
                </c:pt>
                <c:pt idx="822">
                  <c:v>0</c:v>
                </c:pt>
                <c:pt idx="823">
                  <c:v>0</c:v>
                </c:pt>
                <c:pt idx="824">
                  <c:v>0</c:v>
                </c:pt>
                <c:pt idx="825">
                  <c:v>1</c:v>
                </c:pt>
                <c:pt idx="826">
                  <c:v>0</c:v>
                </c:pt>
                <c:pt idx="827">
                  <c:v>0</c:v>
                </c:pt>
                <c:pt idx="828">
                  <c:v>0</c:v>
                </c:pt>
                <c:pt idx="829">
                  <c:v>0</c:v>
                </c:pt>
                <c:pt idx="830">
                  <c:v>0</c:v>
                </c:pt>
                <c:pt idx="831">
                  <c:v>0</c:v>
                </c:pt>
                <c:pt idx="832">
                  <c:v>1</c:v>
                </c:pt>
                <c:pt idx="833">
                  <c:v>0</c:v>
                </c:pt>
                <c:pt idx="834">
                  <c:v>0</c:v>
                </c:pt>
                <c:pt idx="835">
                  <c:v>0</c:v>
                </c:pt>
                <c:pt idx="836">
                  <c:v>0</c:v>
                </c:pt>
                <c:pt idx="837">
                  <c:v>0</c:v>
                </c:pt>
                <c:pt idx="838">
                  <c:v>0</c:v>
                </c:pt>
                <c:pt idx="839">
                  <c:v>0</c:v>
                </c:pt>
                <c:pt idx="840">
                  <c:v>0</c:v>
                </c:pt>
                <c:pt idx="841">
                  <c:v>0</c:v>
                </c:pt>
                <c:pt idx="842">
                  <c:v>0</c:v>
                </c:pt>
                <c:pt idx="843">
                  <c:v>0</c:v>
                </c:pt>
                <c:pt idx="844">
                  <c:v>0</c:v>
                </c:pt>
                <c:pt idx="845">
                  <c:v>0</c:v>
                </c:pt>
                <c:pt idx="846">
                  <c:v>0</c:v>
                </c:pt>
                <c:pt idx="847">
                  <c:v>0</c:v>
                </c:pt>
                <c:pt idx="848">
                  <c:v>1</c:v>
                </c:pt>
                <c:pt idx="849">
                  <c:v>0</c:v>
                </c:pt>
                <c:pt idx="850">
                  <c:v>1</c:v>
                </c:pt>
                <c:pt idx="851">
                  <c:v>0</c:v>
                </c:pt>
                <c:pt idx="852">
                  <c:v>0</c:v>
                </c:pt>
                <c:pt idx="853">
                  <c:v>0</c:v>
                </c:pt>
                <c:pt idx="854">
                  <c:v>0</c:v>
                </c:pt>
                <c:pt idx="855">
                  <c:v>0</c:v>
                </c:pt>
                <c:pt idx="856">
                  <c:v>0</c:v>
                </c:pt>
                <c:pt idx="857">
                  <c:v>0</c:v>
                </c:pt>
                <c:pt idx="858">
                  <c:v>0</c:v>
                </c:pt>
                <c:pt idx="859">
                  <c:v>0</c:v>
                </c:pt>
                <c:pt idx="860">
                  <c:v>0</c:v>
                </c:pt>
                <c:pt idx="861">
                  <c:v>0</c:v>
                </c:pt>
                <c:pt idx="862">
                  <c:v>1</c:v>
                </c:pt>
                <c:pt idx="863">
                  <c:v>0</c:v>
                </c:pt>
                <c:pt idx="864">
                  <c:v>0</c:v>
                </c:pt>
                <c:pt idx="865">
                  <c:v>0</c:v>
                </c:pt>
                <c:pt idx="866">
                  <c:v>0</c:v>
                </c:pt>
                <c:pt idx="867">
                  <c:v>0</c:v>
                </c:pt>
                <c:pt idx="868">
                  <c:v>1</c:v>
                </c:pt>
                <c:pt idx="869">
                  <c:v>0</c:v>
                </c:pt>
                <c:pt idx="870">
                  <c:v>1</c:v>
                </c:pt>
                <c:pt idx="871">
                  <c:v>0</c:v>
                </c:pt>
                <c:pt idx="872">
                  <c:v>0</c:v>
                </c:pt>
                <c:pt idx="873">
                  <c:v>0</c:v>
                </c:pt>
                <c:pt idx="874">
                  <c:v>0</c:v>
                </c:pt>
                <c:pt idx="875">
                  <c:v>0</c:v>
                </c:pt>
                <c:pt idx="876">
                  <c:v>0</c:v>
                </c:pt>
                <c:pt idx="877">
                  <c:v>0</c:v>
                </c:pt>
                <c:pt idx="878">
                  <c:v>0</c:v>
                </c:pt>
                <c:pt idx="879">
                  <c:v>0</c:v>
                </c:pt>
                <c:pt idx="880">
                  <c:v>0</c:v>
                </c:pt>
                <c:pt idx="881">
                  <c:v>0</c:v>
                </c:pt>
                <c:pt idx="882">
                  <c:v>0</c:v>
                </c:pt>
                <c:pt idx="883">
                  <c:v>0</c:v>
                </c:pt>
                <c:pt idx="884">
                  <c:v>0</c:v>
                </c:pt>
                <c:pt idx="885">
                  <c:v>0</c:v>
                </c:pt>
                <c:pt idx="886">
                  <c:v>0</c:v>
                </c:pt>
                <c:pt idx="887">
                  <c:v>0</c:v>
                </c:pt>
                <c:pt idx="888">
                  <c:v>0</c:v>
                </c:pt>
                <c:pt idx="889">
                  <c:v>0</c:v>
                </c:pt>
                <c:pt idx="890">
                  <c:v>0</c:v>
                </c:pt>
                <c:pt idx="891">
                  <c:v>0</c:v>
                </c:pt>
                <c:pt idx="892">
                  <c:v>0</c:v>
                </c:pt>
                <c:pt idx="893">
                  <c:v>0</c:v>
                </c:pt>
                <c:pt idx="894">
                  <c:v>0</c:v>
                </c:pt>
                <c:pt idx="895">
                  <c:v>0</c:v>
                </c:pt>
                <c:pt idx="896">
                  <c:v>0</c:v>
                </c:pt>
                <c:pt idx="897">
                  <c:v>1</c:v>
                </c:pt>
                <c:pt idx="898">
                  <c:v>0</c:v>
                </c:pt>
                <c:pt idx="899">
                  <c:v>0</c:v>
                </c:pt>
                <c:pt idx="900">
                  <c:v>0</c:v>
                </c:pt>
                <c:pt idx="901">
                  <c:v>0</c:v>
                </c:pt>
                <c:pt idx="902">
                  <c:v>0</c:v>
                </c:pt>
                <c:pt idx="903">
                  <c:v>0</c:v>
                </c:pt>
                <c:pt idx="904">
                  <c:v>1</c:v>
                </c:pt>
                <c:pt idx="905">
                  <c:v>0</c:v>
                </c:pt>
                <c:pt idx="906">
                  <c:v>0</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1</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1</c:v>
                </c:pt>
                <c:pt idx="951">
                  <c:v>0</c:v>
                </c:pt>
                <c:pt idx="952">
                  <c:v>0</c:v>
                </c:pt>
                <c:pt idx="953">
                  <c:v>0</c:v>
                </c:pt>
                <c:pt idx="954">
                  <c:v>0</c:v>
                </c:pt>
                <c:pt idx="955">
                  <c:v>0</c:v>
                </c:pt>
                <c:pt idx="956">
                  <c:v>0</c:v>
                </c:pt>
                <c:pt idx="957">
                  <c:v>0</c:v>
                </c:pt>
                <c:pt idx="958">
                  <c:v>0</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1</c:v>
                </c:pt>
                <c:pt idx="983">
                  <c:v>0</c:v>
                </c:pt>
                <c:pt idx="984">
                  <c:v>0</c:v>
                </c:pt>
                <c:pt idx="985">
                  <c:v>0</c:v>
                </c:pt>
                <c:pt idx="986">
                  <c:v>0</c:v>
                </c:pt>
                <c:pt idx="987">
                  <c:v>0</c:v>
                </c:pt>
                <c:pt idx="988">
                  <c:v>0</c:v>
                </c:pt>
                <c:pt idx="989">
                  <c:v>0</c:v>
                </c:pt>
                <c:pt idx="990">
                  <c:v>1</c:v>
                </c:pt>
                <c:pt idx="991">
                  <c:v>0</c:v>
                </c:pt>
                <c:pt idx="992">
                  <c:v>0</c:v>
                </c:pt>
                <c:pt idx="993">
                  <c:v>0</c:v>
                </c:pt>
                <c:pt idx="994">
                  <c:v>0</c:v>
                </c:pt>
                <c:pt idx="995">
                  <c:v>1</c:v>
                </c:pt>
                <c:pt idx="996">
                  <c:v>1</c:v>
                </c:pt>
                <c:pt idx="997">
                  <c:v>0</c:v>
                </c:pt>
                <c:pt idx="998">
                  <c:v>1</c:v>
                </c:pt>
                <c:pt idx="999">
                  <c:v>0</c:v>
                </c:pt>
              </c:numCache>
            </c:numRef>
          </c:yVal>
          <c:smooth val="0"/>
          <c:extLst>
            <c:ext xmlns:c16="http://schemas.microsoft.com/office/drawing/2014/chart" uri="{C3380CC4-5D6E-409C-BE32-E72D297353CC}">
              <c16:uniqueId val="{00000000-279B-432D-B528-46200249C2F6}"/>
            </c:ext>
          </c:extLst>
        </c:ser>
        <c:dLbls>
          <c:showLegendKey val="0"/>
          <c:showVal val="0"/>
          <c:showCatName val="0"/>
          <c:showSerName val="0"/>
          <c:showPercent val="0"/>
          <c:showBubbleSize val="0"/>
        </c:dLbls>
        <c:axId val="1141078032"/>
        <c:axId val="1258391680"/>
      </c:scatterChart>
      <c:valAx>
        <c:axId val="1141078032"/>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IN"/>
                  <a:t>Country</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258391680"/>
        <c:crosses val="autoZero"/>
        <c:crossBetween val="midCat"/>
      </c:valAx>
      <c:valAx>
        <c:axId val="1258391680"/>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IN"/>
                  <a:t>Quality</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14107803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a:t>Number of Customers</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'Q3'!$B$2</c:f>
              <c:strCache>
                <c:ptCount val="1"/>
                <c:pt idx="0">
                  <c:v>Total Customers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'Q3'!$A$3:$A$23</c:f>
              <c:strCache>
                <c:ptCount val="21"/>
                <c:pt idx="0">
                  <c:v>Norway</c:v>
                </c:pt>
                <c:pt idx="1">
                  <c:v>Poland</c:v>
                </c:pt>
                <c:pt idx="2">
                  <c:v>Portugal</c:v>
                </c:pt>
                <c:pt idx="3">
                  <c:v>Argentina</c:v>
                </c:pt>
                <c:pt idx="4">
                  <c:v>Denmark</c:v>
                </c:pt>
                <c:pt idx="5">
                  <c:v>Switzerland</c:v>
                </c:pt>
                <c:pt idx="6">
                  <c:v>Italy</c:v>
                </c:pt>
                <c:pt idx="7">
                  <c:v>Finland</c:v>
                </c:pt>
                <c:pt idx="8">
                  <c:v>Spain</c:v>
                </c:pt>
                <c:pt idx="9">
                  <c:v>Ireland</c:v>
                </c:pt>
                <c:pt idx="10">
                  <c:v>Belgium</c:v>
                </c:pt>
                <c:pt idx="11">
                  <c:v>Mexico</c:v>
                </c:pt>
                <c:pt idx="12">
                  <c:v>Canada</c:v>
                </c:pt>
                <c:pt idx="13">
                  <c:v>Sweden</c:v>
                </c:pt>
                <c:pt idx="14">
                  <c:v>Venezuela</c:v>
                </c:pt>
                <c:pt idx="15">
                  <c:v>Austria</c:v>
                </c:pt>
                <c:pt idx="16">
                  <c:v>UK</c:v>
                </c:pt>
                <c:pt idx="17">
                  <c:v>France</c:v>
                </c:pt>
                <c:pt idx="18">
                  <c:v>Brazil</c:v>
                </c:pt>
                <c:pt idx="19">
                  <c:v>Germany</c:v>
                </c:pt>
                <c:pt idx="20">
                  <c:v>USA</c:v>
                </c:pt>
              </c:strCache>
            </c:strRef>
          </c:cat>
          <c:val>
            <c:numRef>
              <c:f>'Q3'!$B$3:$B$23</c:f>
              <c:numCache>
                <c:formatCode>General</c:formatCode>
                <c:ptCount val="21"/>
                <c:pt idx="0">
                  <c:v>16</c:v>
                </c:pt>
                <c:pt idx="1">
                  <c:v>16</c:v>
                </c:pt>
                <c:pt idx="2">
                  <c:v>30</c:v>
                </c:pt>
                <c:pt idx="3">
                  <c:v>34</c:v>
                </c:pt>
                <c:pt idx="4">
                  <c:v>46</c:v>
                </c:pt>
                <c:pt idx="5">
                  <c:v>52</c:v>
                </c:pt>
                <c:pt idx="6">
                  <c:v>53</c:v>
                </c:pt>
                <c:pt idx="7">
                  <c:v>54</c:v>
                </c:pt>
                <c:pt idx="8">
                  <c:v>54</c:v>
                </c:pt>
                <c:pt idx="9">
                  <c:v>55</c:v>
                </c:pt>
                <c:pt idx="10">
                  <c:v>56</c:v>
                </c:pt>
                <c:pt idx="11">
                  <c:v>72</c:v>
                </c:pt>
                <c:pt idx="12">
                  <c:v>75</c:v>
                </c:pt>
                <c:pt idx="13">
                  <c:v>97</c:v>
                </c:pt>
                <c:pt idx="14">
                  <c:v>118</c:v>
                </c:pt>
                <c:pt idx="15">
                  <c:v>125</c:v>
                </c:pt>
                <c:pt idx="16">
                  <c:v>135</c:v>
                </c:pt>
                <c:pt idx="17">
                  <c:v>184</c:v>
                </c:pt>
                <c:pt idx="18">
                  <c:v>203</c:v>
                </c:pt>
                <c:pt idx="19">
                  <c:v>328</c:v>
                </c:pt>
                <c:pt idx="20">
                  <c:v>352</c:v>
                </c:pt>
              </c:numCache>
            </c:numRef>
          </c:val>
          <c:extLst>
            <c:ext xmlns:c16="http://schemas.microsoft.com/office/drawing/2014/chart" uri="{C3380CC4-5D6E-409C-BE32-E72D297353CC}">
              <c16:uniqueId val="{00000000-7A0E-44AD-94CE-BE9239AA5CD6}"/>
            </c:ext>
          </c:extLst>
        </c:ser>
        <c:dLbls>
          <c:showLegendKey val="0"/>
          <c:showVal val="0"/>
          <c:showCatName val="0"/>
          <c:showSerName val="0"/>
          <c:showPercent val="0"/>
          <c:showBubbleSize val="0"/>
        </c:dLbls>
        <c:gapWidth val="100"/>
        <c:overlap val="-24"/>
        <c:axId val="1305482559"/>
        <c:axId val="1421833327"/>
      </c:barChart>
      <c:catAx>
        <c:axId val="1305482559"/>
        <c:scaling>
          <c:orientation val="minMax"/>
        </c:scaling>
        <c:delete val="0"/>
        <c:axPos val="b"/>
        <c:title>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IN"/>
                  <a:t>COUNTRY</a:t>
                </a:r>
              </a:p>
            </c:rich>
          </c:tx>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21833327"/>
        <c:crosses val="autoZero"/>
        <c:auto val="1"/>
        <c:lblAlgn val="ctr"/>
        <c:lblOffset val="100"/>
        <c:noMultiLvlLbl val="0"/>
      </c:catAx>
      <c:valAx>
        <c:axId val="142183332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IN"/>
                  <a:t>CUSTOMER</a:t>
                </a:r>
                <a:r>
                  <a:rPr lang="en-IN" baseline="0"/>
                  <a:t> COUNT</a:t>
                </a:r>
                <a:endParaRPr lang="en-IN"/>
              </a:p>
            </c:rich>
          </c:tx>
          <c:overlay val="0"/>
          <c:spPr>
            <a:noFill/>
            <a:ln>
              <a:noFill/>
            </a:ln>
            <a:effectLst/>
          </c:spPr>
          <c:txPr>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0548255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[EDA.xlsx]Q14!PivotTable16</c:name>
    <c:fmtId val="5"/>
  </c:pivotSource>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IN"/>
              <a:t>Number of Orders by Supplier Category vise</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'Q14'!$F$15:$F$16</c:f>
              <c:strCache>
                <c:ptCount val="1"/>
                <c:pt idx="0">
                  <c:v>Beverages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'Q14'!$E$17:$E$46</c:f>
              <c:strCache>
                <c:ptCount val="29"/>
                <c:pt idx="0">
                  <c:v>Bigfoot Breweries</c:v>
                </c:pt>
                <c:pt idx="1">
                  <c:v>Cooperativa de Quesos 'Las Cabras'</c:v>
                </c:pt>
                <c:pt idx="2">
                  <c:v>Escargots Nouveaux</c:v>
                </c:pt>
                <c:pt idx="3">
                  <c:v>Exotic Liquids</c:v>
                </c:pt>
                <c:pt idx="4">
                  <c:v>Formaggi Fortini s.r.l.</c:v>
                </c:pt>
                <c:pt idx="5">
                  <c:v>G'day, Mate</c:v>
                </c:pt>
                <c:pt idx="6">
                  <c:v>Grandma Kelly's Homestead</c:v>
                </c:pt>
                <c:pt idx="7">
                  <c:v>Karkki Oy</c:v>
                </c:pt>
                <c:pt idx="8">
                  <c:v>Leka Trading</c:v>
                </c:pt>
                <c:pt idx="9">
                  <c:v>Lyngbysild</c:v>
                </c:pt>
                <c:pt idx="10">
                  <c:v>Ma Maison</c:v>
                </c:pt>
                <c:pt idx="11">
                  <c:v>Mayumi's</c:v>
                </c:pt>
                <c:pt idx="12">
                  <c:v>New England Seafood Cannery</c:v>
                </c:pt>
                <c:pt idx="13">
                  <c:v>New Orleans Cajun Delights</c:v>
                </c:pt>
                <c:pt idx="14">
                  <c:v>Nord-Ost-Fisch Handelsgesellschaft mbH</c:v>
                </c:pt>
                <c:pt idx="15">
                  <c:v>Norske Meierier</c:v>
                </c:pt>
                <c:pt idx="16">
                  <c:v>Pasta Buttini s.r.l.</c:v>
                </c:pt>
                <c:pt idx="17">
                  <c:v>Pavlova, Ltd.</c:v>
                </c:pt>
                <c:pt idx="18">
                  <c:v>Refrescos Americanas LTDA</c:v>
                </c:pt>
                <c:pt idx="19">
                  <c:v>Specialty Biscuits, Ltd.</c:v>
                </c:pt>
                <c:pt idx="20">
                  <c:v>Tokyo Traders</c:v>
                </c:pt>
                <c:pt idx="21">
                  <c:v>Zaanse Snoepfabriek</c:v>
                </c:pt>
                <c:pt idx="22">
                  <c:v>PB Knäckebröd AB</c:v>
                </c:pt>
                <c:pt idx="23">
                  <c:v>Gai pâturage</c:v>
                </c:pt>
                <c:pt idx="24">
                  <c:v>Aux joyeux ecclésiastiques</c:v>
                </c:pt>
                <c:pt idx="25">
                  <c:v>Svensk Sjöföda AB</c:v>
                </c:pt>
                <c:pt idx="26">
                  <c:v>Plutzer Lebensmittelgroßmärkte AG</c:v>
                </c:pt>
                <c:pt idx="27">
                  <c:v>Heli Süßwaren GmbH &amp; Co. KG</c:v>
                </c:pt>
                <c:pt idx="28">
                  <c:v>Forêts d'érables</c:v>
                </c:pt>
              </c:strCache>
            </c:strRef>
          </c:cat>
          <c:val>
            <c:numRef>
              <c:f>'Q14'!$F$17:$F$46</c:f>
              <c:numCache>
                <c:formatCode>General</c:formatCode>
                <c:ptCount val="29"/>
                <c:pt idx="0">
                  <c:v>1573</c:v>
                </c:pt>
                <c:pt idx="3">
                  <c:v>1885</c:v>
                </c:pt>
                <c:pt idx="7">
                  <c:v>981</c:v>
                </c:pt>
                <c:pt idx="8">
                  <c:v>580</c:v>
                </c:pt>
                <c:pt idx="17">
                  <c:v>817</c:v>
                </c:pt>
                <c:pt idx="18">
                  <c:v>1125</c:v>
                </c:pt>
                <c:pt idx="24">
                  <c:v>1416</c:v>
                </c:pt>
                <c:pt idx="26">
                  <c:v>1155</c:v>
                </c:pt>
              </c:numCache>
            </c:numRef>
          </c:val>
          <c:extLst>
            <c:ext xmlns:c16="http://schemas.microsoft.com/office/drawing/2014/chart" uri="{C3380CC4-5D6E-409C-BE32-E72D297353CC}">
              <c16:uniqueId val="{00000000-F249-41FA-81F9-EED91910558F}"/>
            </c:ext>
          </c:extLst>
        </c:ser>
        <c:ser>
          <c:idx val="1"/>
          <c:order val="1"/>
          <c:tx>
            <c:strRef>
              <c:f>'Q14'!$G$15:$G$16</c:f>
              <c:strCache>
                <c:ptCount val="1"/>
                <c:pt idx="0">
                  <c:v>Condiments</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'Q14'!$E$17:$E$46</c:f>
              <c:strCache>
                <c:ptCount val="29"/>
                <c:pt idx="0">
                  <c:v>Bigfoot Breweries</c:v>
                </c:pt>
                <c:pt idx="1">
                  <c:v>Cooperativa de Quesos 'Las Cabras'</c:v>
                </c:pt>
                <c:pt idx="2">
                  <c:v>Escargots Nouveaux</c:v>
                </c:pt>
                <c:pt idx="3">
                  <c:v>Exotic Liquids</c:v>
                </c:pt>
                <c:pt idx="4">
                  <c:v>Formaggi Fortini s.r.l.</c:v>
                </c:pt>
                <c:pt idx="5">
                  <c:v>G'day, Mate</c:v>
                </c:pt>
                <c:pt idx="6">
                  <c:v>Grandma Kelly's Homestead</c:v>
                </c:pt>
                <c:pt idx="7">
                  <c:v>Karkki Oy</c:v>
                </c:pt>
                <c:pt idx="8">
                  <c:v>Leka Trading</c:v>
                </c:pt>
                <c:pt idx="9">
                  <c:v>Lyngbysild</c:v>
                </c:pt>
                <c:pt idx="10">
                  <c:v>Ma Maison</c:v>
                </c:pt>
                <c:pt idx="11">
                  <c:v>Mayumi's</c:v>
                </c:pt>
                <c:pt idx="12">
                  <c:v>New England Seafood Cannery</c:v>
                </c:pt>
                <c:pt idx="13">
                  <c:v>New Orleans Cajun Delights</c:v>
                </c:pt>
                <c:pt idx="14">
                  <c:v>Nord-Ost-Fisch Handelsgesellschaft mbH</c:v>
                </c:pt>
                <c:pt idx="15">
                  <c:v>Norske Meierier</c:v>
                </c:pt>
                <c:pt idx="16">
                  <c:v>Pasta Buttini s.r.l.</c:v>
                </c:pt>
                <c:pt idx="17">
                  <c:v>Pavlova, Ltd.</c:v>
                </c:pt>
                <c:pt idx="18">
                  <c:v>Refrescos Americanas LTDA</c:v>
                </c:pt>
                <c:pt idx="19">
                  <c:v>Specialty Biscuits, Ltd.</c:v>
                </c:pt>
                <c:pt idx="20">
                  <c:v>Tokyo Traders</c:v>
                </c:pt>
                <c:pt idx="21">
                  <c:v>Zaanse Snoepfabriek</c:v>
                </c:pt>
                <c:pt idx="22">
                  <c:v>PB Knäckebröd AB</c:v>
                </c:pt>
                <c:pt idx="23">
                  <c:v>Gai pâturage</c:v>
                </c:pt>
                <c:pt idx="24">
                  <c:v>Aux joyeux ecclésiastiques</c:v>
                </c:pt>
                <c:pt idx="25">
                  <c:v>Svensk Sjöföda AB</c:v>
                </c:pt>
                <c:pt idx="26">
                  <c:v>Plutzer Lebensmittelgroßmärkte AG</c:v>
                </c:pt>
                <c:pt idx="27">
                  <c:v>Heli Süßwaren GmbH &amp; Co. KG</c:v>
                </c:pt>
                <c:pt idx="28">
                  <c:v>Forêts d'érables</c:v>
                </c:pt>
              </c:strCache>
            </c:strRef>
          </c:cat>
          <c:val>
            <c:numRef>
              <c:f>'Q14'!$G$17:$G$46</c:f>
              <c:numCache>
                <c:formatCode>General</c:formatCode>
                <c:ptCount val="29"/>
                <c:pt idx="3">
                  <c:v>328</c:v>
                </c:pt>
                <c:pt idx="6">
                  <c:v>673</c:v>
                </c:pt>
                <c:pt idx="8">
                  <c:v>601</c:v>
                </c:pt>
                <c:pt idx="11">
                  <c:v>122</c:v>
                </c:pt>
                <c:pt idx="13">
                  <c:v>1735</c:v>
                </c:pt>
                <c:pt idx="17">
                  <c:v>445</c:v>
                </c:pt>
                <c:pt idx="26">
                  <c:v>791</c:v>
                </c:pt>
                <c:pt idx="28">
                  <c:v>603</c:v>
                </c:pt>
              </c:numCache>
            </c:numRef>
          </c:val>
          <c:extLst>
            <c:ext xmlns:c16="http://schemas.microsoft.com/office/drawing/2014/chart" uri="{C3380CC4-5D6E-409C-BE32-E72D297353CC}">
              <c16:uniqueId val="{00000001-F249-41FA-81F9-EED91910558F}"/>
            </c:ext>
          </c:extLst>
        </c:ser>
        <c:ser>
          <c:idx val="2"/>
          <c:order val="2"/>
          <c:tx>
            <c:strRef>
              <c:f>'Q14'!$H$15:$H$16</c:f>
              <c:strCache>
                <c:ptCount val="1"/>
                <c:pt idx="0">
                  <c:v>Confections</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'Q14'!$E$17:$E$46</c:f>
              <c:strCache>
                <c:ptCount val="29"/>
                <c:pt idx="0">
                  <c:v>Bigfoot Breweries</c:v>
                </c:pt>
                <c:pt idx="1">
                  <c:v>Cooperativa de Quesos 'Las Cabras'</c:v>
                </c:pt>
                <c:pt idx="2">
                  <c:v>Escargots Nouveaux</c:v>
                </c:pt>
                <c:pt idx="3">
                  <c:v>Exotic Liquids</c:v>
                </c:pt>
                <c:pt idx="4">
                  <c:v>Formaggi Fortini s.r.l.</c:v>
                </c:pt>
                <c:pt idx="5">
                  <c:v>G'day, Mate</c:v>
                </c:pt>
                <c:pt idx="6">
                  <c:v>Grandma Kelly's Homestead</c:v>
                </c:pt>
                <c:pt idx="7">
                  <c:v>Karkki Oy</c:v>
                </c:pt>
                <c:pt idx="8">
                  <c:v>Leka Trading</c:v>
                </c:pt>
                <c:pt idx="9">
                  <c:v>Lyngbysild</c:v>
                </c:pt>
                <c:pt idx="10">
                  <c:v>Ma Maison</c:v>
                </c:pt>
                <c:pt idx="11">
                  <c:v>Mayumi's</c:v>
                </c:pt>
                <c:pt idx="12">
                  <c:v>New England Seafood Cannery</c:v>
                </c:pt>
                <c:pt idx="13">
                  <c:v>New Orleans Cajun Delights</c:v>
                </c:pt>
                <c:pt idx="14">
                  <c:v>Nord-Ost-Fisch Handelsgesellschaft mbH</c:v>
                </c:pt>
                <c:pt idx="15">
                  <c:v>Norske Meierier</c:v>
                </c:pt>
                <c:pt idx="16">
                  <c:v>Pasta Buttini s.r.l.</c:v>
                </c:pt>
                <c:pt idx="17">
                  <c:v>Pavlova, Ltd.</c:v>
                </c:pt>
                <c:pt idx="18">
                  <c:v>Refrescos Americanas LTDA</c:v>
                </c:pt>
                <c:pt idx="19">
                  <c:v>Specialty Biscuits, Ltd.</c:v>
                </c:pt>
                <c:pt idx="20">
                  <c:v>Tokyo Traders</c:v>
                </c:pt>
                <c:pt idx="21">
                  <c:v>Zaanse Snoepfabriek</c:v>
                </c:pt>
                <c:pt idx="22">
                  <c:v>PB Knäckebröd AB</c:v>
                </c:pt>
                <c:pt idx="23">
                  <c:v>Gai pâturage</c:v>
                </c:pt>
                <c:pt idx="24">
                  <c:v>Aux joyeux ecclésiastiques</c:v>
                </c:pt>
                <c:pt idx="25">
                  <c:v>Svensk Sjöföda AB</c:v>
                </c:pt>
                <c:pt idx="26">
                  <c:v>Plutzer Lebensmittelgroßmärkte AG</c:v>
                </c:pt>
                <c:pt idx="27">
                  <c:v>Heli Süßwaren GmbH &amp; Co. KG</c:v>
                </c:pt>
                <c:pt idx="28">
                  <c:v>Forêts d'érables</c:v>
                </c:pt>
              </c:strCache>
            </c:strRef>
          </c:cat>
          <c:val>
            <c:numRef>
              <c:f>'Q14'!$H$17:$H$46</c:f>
              <c:numCache>
                <c:formatCode>General</c:formatCode>
                <c:ptCount val="29"/>
                <c:pt idx="7">
                  <c:v>755</c:v>
                </c:pt>
                <c:pt idx="17">
                  <c:v>1158</c:v>
                </c:pt>
                <c:pt idx="19">
                  <c:v>2851</c:v>
                </c:pt>
                <c:pt idx="21">
                  <c:v>623</c:v>
                </c:pt>
                <c:pt idx="27">
                  <c:v>1436</c:v>
                </c:pt>
                <c:pt idx="28">
                  <c:v>1083</c:v>
                </c:pt>
              </c:numCache>
            </c:numRef>
          </c:val>
          <c:extLst>
            <c:ext xmlns:c16="http://schemas.microsoft.com/office/drawing/2014/chart" uri="{C3380CC4-5D6E-409C-BE32-E72D297353CC}">
              <c16:uniqueId val="{00000002-F249-41FA-81F9-EED91910558F}"/>
            </c:ext>
          </c:extLst>
        </c:ser>
        <c:ser>
          <c:idx val="3"/>
          <c:order val="3"/>
          <c:tx>
            <c:strRef>
              <c:f>'Q14'!$I$15:$I$16</c:f>
              <c:strCache>
                <c:ptCount val="1"/>
                <c:pt idx="0">
                  <c:v>Dairy Products</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'Q14'!$E$17:$E$46</c:f>
              <c:strCache>
                <c:ptCount val="29"/>
                <c:pt idx="0">
                  <c:v>Bigfoot Breweries</c:v>
                </c:pt>
                <c:pt idx="1">
                  <c:v>Cooperativa de Quesos 'Las Cabras'</c:v>
                </c:pt>
                <c:pt idx="2">
                  <c:v>Escargots Nouveaux</c:v>
                </c:pt>
                <c:pt idx="3">
                  <c:v>Exotic Liquids</c:v>
                </c:pt>
                <c:pt idx="4">
                  <c:v>Formaggi Fortini s.r.l.</c:v>
                </c:pt>
                <c:pt idx="5">
                  <c:v>G'day, Mate</c:v>
                </c:pt>
                <c:pt idx="6">
                  <c:v>Grandma Kelly's Homestead</c:v>
                </c:pt>
                <c:pt idx="7">
                  <c:v>Karkki Oy</c:v>
                </c:pt>
                <c:pt idx="8">
                  <c:v>Leka Trading</c:v>
                </c:pt>
                <c:pt idx="9">
                  <c:v>Lyngbysild</c:v>
                </c:pt>
                <c:pt idx="10">
                  <c:v>Ma Maison</c:v>
                </c:pt>
                <c:pt idx="11">
                  <c:v>Mayumi's</c:v>
                </c:pt>
                <c:pt idx="12">
                  <c:v>New England Seafood Cannery</c:v>
                </c:pt>
                <c:pt idx="13">
                  <c:v>New Orleans Cajun Delights</c:v>
                </c:pt>
                <c:pt idx="14">
                  <c:v>Nord-Ost-Fisch Handelsgesellschaft mbH</c:v>
                </c:pt>
                <c:pt idx="15">
                  <c:v>Norske Meierier</c:v>
                </c:pt>
                <c:pt idx="16">
                  <c:v>Pasta Buttini s.r.l.</c:v>
                </c:pt>
                <c:pt idx="17">
                  <c:v>Pavlova, Ltd.</c:v>
                </c:pt>
                <c:pt idx="18">
                  <c:v>Refrescos Americanas LTDA</c:v>
                </c:pt>
                <c:pt idx="19">
                  <c:v>Specialty Biscuits, Ltd.</c:v>
                </c:pt>
                <c:pt idx="20">
                  <c:v>Tokyo Traders</c:v>
                </c:pt>
                <c:pt idx="21">
                  <c:v>Zaanse Snoepfabriek</c:v>
                </c:pt>
                <c:pt idx="22">
                  <c:v>PB Knäckebröd AB</c:v>
                </c:pt>
                <c:pt idx="23">
                  <c:v>Gai pâturage</c:v>
                </c:pt>
                <c:pt idx="24">
                  <c:v>Aux joyeux ecclésiastiques</c:v>
                </c:pt>
                <c:pt idx="25">
                  <c:v>Svensk Sjöföda AB</c:v>
                </c:pt>
                <c:pt idx="26">
                  <c:v>Plutzer Lebensmittelgroßmärkte AG</c:v>
                </c:pt>
                <c:pt idx="27">
                  <c:v>Heli Süßwaren GmbH &amp; Co. KG</c:v>
                </c:pt>
                <c:pt idx="28">
                  <c:v>Forêts d'érables</c:v>
                </c:pt>
              </c:strCache>
            </c:strRef>
          </c:cat>
          <c:val>
            <c:numRef>
              <c:f>'Q14'!$I$17:$I$46</c:f>
              <c:numCache>
                <c:formatCode>General</c:formatCode>
                <c:ptCount val="29"/>
                <c:pt idx="1">
                  <c:v>1050</c:v>
                </c:pt>
                <c:pt idx="4">
                  <c:v>2500</c:v>
                </c:pt>
                <c:pt idx="15">
                  <c:v>2526</c:v>
                </c:pt>
                <c:pt idx="23">
                  <c:v>3073</c:v>
                </c:pt>
              </c:numCache>
            </c:numRef>
          </c:val>
          <c:extLst>
            <c:ext xmlns:c16="http://schemas.microsoft.com/office/drawing/2014/chart" uri="{C3380CC4-5D6E-409C-BE32-E72D297353CC}">
              <c16:uniqueId val="{00000003-F249-41FA-81F9-EED91910558F}"/>
            </c:ext>
          </c:extLst>
        </c:ser>
        <c:ser>
          <c:idx val="4"/>
          <c:order val="4"/>
          <c:tx>
            <c:strRef>
              <c:f>'Q14'!$J$15:$J$16</c:f>
              <c:strCache>
                <c:ptCount val="1"/>
                <c:pt idx="0">
                  <c:v>Grains/Cereals</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'Q14'!$E$17:$E$46</c:f>
              <c:strCache>
                <c:ptCount val="29"/>
                <c:pt idx="0">
                  <c:v>Bigfoot Breweries</c:v>
                </c:pt>
                <c:pt idx="1">
                  <c:v>Cooperativa de Quesos 'Las Cabras'</c:v>
                </c:pt>
                <c:pt idx="2">
                  <c:v>Escargots Nouveaux</c:v>
                </c:pt>
                <c:pt idx="3">
                  <c:v>Exotic Liquids</c:v>
                </c:pt>
                <c:pt idx="4">
                  <c:v>Formaggi Fortini s.r.l.</c:v>
                </c:pt>
                <c:pt idx="5">
                  <c:v>G'day, Mate</c:v>
                </c:pt>
                <c:pt idx="6">
                  <c:v>Grandma Kelly's Homestead</c:v>
                </c:pt>
                <c:pt idx="7">
                  <c:v>Karkki Oy</c:v>
                </c:pt>
                <c:pt idx="8">
                  <c:v>Leka Trading</c:v>
                </c:pt>
                <c:pt idx="9">
                  <c:v>Lyngbysild</c:v>
                </c:pt>
                <c:pt idx="10">
                  <c:v>Ma Maison</c:v>
                </c:pt>
                <c:pt idx="11">
                  <c:v>Mayumi's</c:v>
                </c:pt>
                <c:pt idx="12">
                  <c:v>New England Seafood Cannery</c:v>
                </c:pt>
                <c:pt idx="13">
                  <c:v>New Orleans Cajun Delights</c:v>
                </c:pt>
                <c:pt idx="14">
                  <c:v>Nord-Ost-Fisch Handelsgesellschaft mbH</c:v>
                </c:pt>
                <c:pt idx="15">
                  <c:v>Norske Meierier</c:v>
                </c:pt>
                <c:pt idx="16">
                  <c:v>Pasta Buttini s.r.l.</c:v>
                </c:pt>
                <c:pt idx="17">
                  <c:v>Pavlova, Ltd.</c:v>
                </c:pt>
                <c:pt idx="18">
                  <c:v>Refrescos Americanas LTDA</c:v>
                </c:pt>
                <c:pt idx="19">
                  <c:v>Specialty Biscuits, Ltd.</c:v>
                </c:pt>
                <c:pt idx="20">
                  <c:v>Tokyo Traders</c:v>
                </c:pt>
                <c:pt idx="21">
                  <c:v>Zaanse Snoepfabriek</c:v>
                </c:pt>
                <c:pt idx="22">
                  <c:v>PB Knäckebröd AB</c:v>
                </c:pt>
                <c:pt idx="23">
                  <c:v>Gai pâturage</c:v>
                </c:pt>
                <c:pt idx="24">
                  <c:v>Aux joyeux ecclésiastiques</c:v>
                </c:pt>
                <c:pt idx="25">
                  <c:v>Svensk Sjöföda AB</c:v>
                </c:pt>
                <c:pt idx="26">
                  <c:v>Plutzer Lebensmittelgroßmärkte AG</c:v>
                </c:pt>
                <c:pt idx="27">
                  <c:v>Heli Süßwaren GmbH &amp; Co. KG</c:v>
                </c:pt>
                <c:pt idx="28">
                  <c:v>Forêts d'érables</c:v>
                </c:pt>
              </c:strCache>
            </c:strRef>
          </c:cat>
          <c:val>
            <c:numRef>
              <c:f>'Q14'!$J$17:$J$46</c:f>
              <c:numCache>
                <c:formatCode>General</c:formatCode>
                <c:ptCount val="29"/>
                <c:pt idx="5">
                  <c:v>500</c:v>
                </c:pt>
                <c:pt idx="8">
                  <c:v>697</c:v>
                </c:pt>
                <c:pt idx="16">
                  <c:v>1697</c:v>
                </c:pt>
                <c:pt idx="22">
                  <c:v>928</c:v>
                </c:pt>
                <c:pt idx="26">
                  <c:v>740</c:v>
                </c:pt>
              </c:numCache>
            </c:numRef>
          </c:val>
          <c:extLst>
            <c:ext xmlns:c16="http://schemas.microsoft.com/office/drawing/2014/chart" uri="{C3380CC4-5D6E-409C-BE32-E72D297353CC}">
              <c16:uniqueId val="{00000004-F249-41FA-81F9-EED91910558F}"/>
            </c:ext>
          </c:extLst>
        </c:ser>
        <c:ser>
          <c:idx val="5"/>
          <c:order val="5"/>
          <c:tx>
            <c:strRef>
              <c:f>'Q14'!$K$15:$K$16</c:f>
              <c:strCache>
                <c:ptCount val="1"/>
                <c:pt idx="0">
                  <c:v>Meat/Poultry</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'Q14'!$E$17:$E$46</c:f>
              <c:strCache>
                <c:ptCount val="29"/>
                <c:pt idx="0">
                  <c:v>Bigfoot Breweries</c:v>
                </c:pt>
                <c:pt idx="1">
                  <c:v>Cooperativa de Quesos 'Las Cabras'</c:v>
                </c:pt>
                <c:pt idx="2">
                  <c:v>Escargots Nouveaux</c:v>
                </c:pt>
                <c:pt idx="3">
                  <c:v>Exotic Liquids</c:v>
                </c:pt>
                <c:pt idx="4">
                  <c:v>Formaggi Fortini s.r.l.</c:v>
                </c:pt>
                <c:pt idx="5">
                  <c:v>G'day, Mate</c:v>
                </c:pt>
                <c:pt idx="6">
                  <c:v>Grandma Kelly's Homestead</c:v>
                </c:pt>
                <c:pt idx="7">
                  <c:v>Karkki Oy</c:v>
                </c:pt>
                <c:pt idx="8">
                  <c:v>Leka Trading</c:v>
                </c:pt>
                <c:pt idx="9">
                  <c:v>Lyngbysild</c:v>
                </c:pt>
                <c:pt idx="10">
                  <c:v>Ma Maison</c:v>
                </c:pt>
                <c:pt idx="11">
                  <c:v>Mayumi's</c:v>
                </c:pt>
                <c:pt idx="12">
                  <c:v>New England Seafood Cannery</c:v>
                </c:pt>
                <c:pt idx="13">
                  <c:v>New Orleans Cajun Delights</c:v>
                </c:pt>
                <c:pt idx="14">
                  <c:v>Nord-Ost-Fisch Handelsgesellschaft mbH</c:v>
                </c:pt>
                <c:pt idx="15">
                  <c:v>Norske Meierier</c:v>
                </c:pt>
                <c:pt idx="16">
                  <c:v>Pasta Buttini s.r.l.</c:v>
                </c:pt>
                <c:pt idx="17">
                  <c:v>Pavlova, Ltd.</c:v>
                </c:pt>
                <c:pt idx="18">
                  <c:v>Refrescos Americanas LTDA</c:v>
                </c:pt>
                <c:pt idx="19">
                  <c:v>Specialty Biscuits, Ltd.</c:v>
                </c:pt>
                <c:pt idx="20">
                  <c:v>Tokyo Traders</c:v>
                </c:pt>
                <c:pt idx="21">
                  <c:v>Zaanse Snoepfabriek</c:v>
                </c:pt>
                <c:pt idx="22">
                  <c:v>PB Knäckebröd AB</c:v>
                </c:pt>
                <c:pt idx="23">
                  <c:v>Gai pâturage</c:v>
                </c:pt>
                <c:pt idx="24">
                  <c:v>Aux joyeux ecclésiastiques</c:v>
                </c:pt>
                <c:pt idx="25">
                  <c:v>Svensk Sjöföda AB</c:v>
                </c:pt>
                <c:pt idx="26">
                  <c:v>Plutzer Lebensmittelgroßmärkte AG</c:v>
                </c:pt>
                <c:pt idx="27">
                  <c:v>Heli Süßwaren GmbH &amp; Co. KG</c:v>
                </c:pt>
                <c:pt idx="28">
                  <c:v>Forêts d'érables</c:v>
                </c:pt>
              </c:strCache>
            </c:strRef>
          </c:cat>
          <c:val>
            <c:numRef>
              <c:f>'Q14'!$K$17:$K$46</c:f>
              <c:numCache>
                <c:formatCode>General</c:formatCode>
                <c:ptCount val="29"/>
                <c:pt idx="5">
                  <c:v>722</c:v>
                </c:pt>
                <c:pt idx="10">
                  <c:v>1658</c:v>
                </c:pt>
                <c:pt idx="17">
                  <c:v>978</c:v>
                </c:pt>
                <c:pt idx="20">
                  <c:v>95</c:v>
                </c:pt>
                <c:pt idx="26">
                  <c:v>746</c:v>
                </c:pt>
              </c:numCache>
            </c:numRef>
          </c:val>
          <c:extLst>
            <c:ext xmlns:c16="http://schemas.microsoft.com/office/drawing/2014/chart" uri="{C3380CC4-5D6E-409C-BE32-E72D297353CC}">
              <c16:uniqueId val="{00000005-F249-41FA-81F9-EED91910558F}"/>
            </c:ext>
          </c:extLst>
        </c:ser>
        <c:ser>
          <c:idx val="6"/>
          <c:order val="6"/>
          <c:tx>
            <c:strRef>
              <c:f>'Q14'!$L$15:$L$16</c:f>
              <c:strCache>
                <c:ptCount val="1"/>
                <c:pt idx="0">
                  <c:v>Produce</c:v>
                </c:pt>
              </c:strCache>
            </c:strRef>
          </c:tx>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'Q14'!$E$17:$E$46</c:f>
              <c:strCache>
                <c:ptCount val="29"/>
                <c:pt idx="0">
                  <c:v>Bigfoot Breweries</c:v>
                </c:pt>
                <c:pt idx="1">
                  <c:v>Cooperativa de Quesos 'Las Cabras'</c:v>
                </c:pt>
                <c:pt idx="2">
                  <c:v>Escargots Nouveaux</c:v>
                </c:pt>
                <c:pt idx="3">
                  <c:v>Exotic Liquids</c:v>
                </c:pt>
                <c:pt idx="4">
                  <c:v>Formaggi Fortini s.r.l.</c:v>
                </c:pt>
                <c:pt idx="5">
                  <c:v>G'day, Mate</c:v>
                </c:pt>
                <c:pt idx="6">
                  <c:v>Grandma Kelly's Homestead</c:v>
                </c:pt>
                <c:pt idx="7">
                  <c:v>Karkki Oy</c:v>
                </c:pt>
                <c:pt idx="8">
                  <c:v>Leka Trading</c:v>
                </c:pt>
                <c:pt idx="9">
                  <c:v>Lyngbysild</c:v>
                </c:pt>
                <c:pt idx="10">
                  <c:v>Ma Maison</c:v>
                </c:pt>
                <c:pt idx="11">
                  <c:v>Mayumi's</c:v>
                </c:pt>
                <c:pt idx="12">
                  <c:v>New England Seafood Cannery</c:v>
                </c:pt>
                <c:pt idx="13">
                  <c:v>New Orleans Cajun Delights</c:v>
                </c:pt>
                <c:pt idx="14">
                  <c:v>Nord-Ost-Fisch Handelsgesellschaft mbH</c:v>
                </c:pt>
                <c:pt idx="15">
                  <c:v>Norske Meierier</c:v>
                </c:pt>
                <c:pt idx="16">
                  <c:v>Pasta Buttini s.r.l.</c:v>
                </c:pt>
                <c:pt idx="17">
                  <c:v>Pavlova, Ltd.</c:v>
                </c:pt>
                <c:pt idx="18">
                  <c:v>Refrescos Americanas LTDA</c:v>
                </c:pt>
                <c:pt idx="19">
                  <c:v>Specialty Biscuits, Ltd.</c:v>
                </c:pt>
                <c:pt idx="20">
                  <c:v>Tokyo Traders</c:v>
                </c:pt>
                <c:pt idx="21">
                  <c:v>Zaanse Snoepfabriek</c:v>
                </c:pt>
                <c:pt idx="22">
                  <c:v>PB Knäckebröd AB</c:v>
                </c:pt>
                <c:pt idx="23">
                  <c:v>Gai pâturage</c:v>
                </c:pt>
                <c:pt idx="24">
                  <c:v>Aux joyeux ecclésiastiques</c:v>
                </c:pt>
                <c:pt idx="25">
                  <c:v>Svensk Sjöföda AB</c:v>
                </c:pt>
                <c:pt idx="26">
                  <c:v>Plutzer Lebensmittelgroßmärkte AG</c:v>
                </c:pt>
                <c:pt idx="27">
                  <c:v>Heli Süßwaren GmbH &amp; Co. KG</c:v>
                </c:pt>
                <c:pt idx="28">
                  <c:v>Forêts d'érables</c:v>
                </c:pt>
              </c:strCache>
            </c:strRef>
          </c:cat>
          <c:val>
            <c:numRef>
              <c:f>'Q14'!$L$17:$L$46</c:f>
              <c:numCache>
                <c:formatCode>General</c:formatCode>
                <c:ptCount val="29"/>
                <c:pt idx="5">
                  <c:v>886</c:v>
                </c:pt>
                <c:pt idx="6">
                  <c:v>763</c:v>
                </c:pt>
                <c:pt idx="11">
                  <c:v>404</c:v>
                </c:pt>
                <c:pt idx="20">
                  <c:v>297</c:v>
                </c:pt>
                <c:pt idx="26">
                  <c:v>640</c:v>
                </c:pt>
              </c:numCache>
            </c:numRef>
          </c:val>
          <c:extLst>
            <c:ext xmlns:c16="http://schemas.microsoft.com/office/drawing/2014/chart" uri="{C3380CC4-5D6E-409C-BE32-E72D297353CC}">
              <c16:uniqueId val="{00000006-F249-41FA-81F9-EED91910558F}"/>
            </c:ext>
          </c:extLst>
        </c:ser>
        <c:ser>
          <c:idx val="7"/>
          <c:order val="7"/>
          <c:tx>
            <c:strRef>
              <c:f>'Q14'!$M$15:$M$16</c:f>
              <c:strCache>
                <c:ptCount val="1"/>
                <c:pt idx="0">
                  <c:v>Seafood</c:v>
                </c:pt>
              </c:strCache>
            </c:strRef>
          </c:tx>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'Q14'!$E$17:$E$46</c:f>
              <c:strCache>
                <c:ptCount val="29"/>
                <c:pt idx="0">
                  <c:v>Bigfoot Breweries</c:v>
                </c:pt>
                <c:pt idx="1">
                  <c:v>Cooperativa de Quesos 'Las Cabras'</c:v>
                </c:pt>
                <c:pt idx="2">
                  <c:v>Escargots Nouveaux</c:v>
                </c:pt>
                <c:pt idx="3">
                  <c:v>Exotic Liquids</c:v>
                </c:pt>
                <c:pt idx="4">
                  <c:v>Formaggi Fortini s.r.l.</c:v>
                </c:pt>
                <c:pt idx="5">
                  <c:v>G'day, Mate</c:v>
                </c:pt>
                <c:pt idx="6">
                  <c:v>Grandma Kelly's Homestead</c:v>
                </c:pt>
                <c:pt idx="7">
                  <c:v>Karkki Oy</c:v>
                </c:pt>
                <c:pt idx="8">
                  <c:v>Leka Trading</c:v>
                </c:pt>
                <c:pt idx="9">
                  <c:v>Lyngbysild</c:v>
                </c:pt>
                <c:pt idx="10">
                  <c:v>Ma Maison</c:v>
                </c:pt>
                <c:pt idx="11">
                  <c:v>Mayumi's</c:v>
                </c:pt>
                <c:pt idx="12">
                  <c:v>New England Seafood Cannery</c:v>
                </c:pt>
                <c:pt idx="13">
                  <c:v>New Orleans Cajun Delights</c:v>
                </c:pt>
                <c:pt idx="14">
                  <c:v>Nord-Ost-Fisch Handelsgesellschaft mbH</c:v>
                </c:pt>
                <c:pt idx="15">
                  <c:v>Norske Meierier</c:v>
                </c:pt>
                <c:pt idx="16">
                  <c:v>Pasta Buttini s.r.l.</c:v>
                </c:pt>
                <c:pt idx="17">
                  <c:v>Pavlova, Ltd.</c:v>
                </c:pt>
                <c:pt idx="18">
                  <c:v>Refrescos Americanas LTDA</c:v>
                </c:pt>
                <c:pt idx="19">
                  <c:v>Specialty Biscuits, Ltd.</c:v>
                </c:pt>
                <c:pt idx="20">
                  <c:v>Tokyo Traders</c:v>
                </c:pt>
                <c:pt idx="21">
                  <c:v>Zaanse Snoepfabriek</c:v>
                </c:pt>
                <c:pt idx="22">
                  <c:v>PB Knäckebröd AB</c:v>
                </c:pt>
                <c:pt idx="23">
                  <c:v>Gai pâturage</c:v>
                </c:pt>
                <c:pt idx="24">
                  <c:v>Aux joyeux ecclésiastiques</c:v>
                </c:pt>
                <c:pt idx="25">
                  <c:v>Svensk Sjöföda AB</c:v>
                </c:pt>
                <c:pt idx="26">
                  <c:v>Plutzer Lebensmittelgroßmärkte AG</c:v>
                </c:pt>
                <c:pt idx="27">
                  <c:v>Heli Süßwaren GmbH &amp; Co. KG</c:v>
                </c:pt>
                <c:pt idx="28">
                  <c:v>Forêts d'érables</c:v>
                </c:pt>
              </c:strCache>
            </c:strRef>
          </c:cat>
          <c:val>
            <c:numRef>
              <c:f>'Q14'!$M$17:$M$46</c:f>
              <c:numCache>
                <c:formatCode>General</c:formatCode>
                <c:ptCount val="29"/>
                <c:pt idx="2">
                  <c:v>534</c:v>
                </c:pt>
                <c:pt idx="9">
                  <c:v>1056</c:v>
                </c:pt>
                <c:pt idx="11">
                  <c:v>891</c:v>
                </c:pt>
                <c:pt idx="12">
                  <c:v>2084</c:v>
                </c:pt>
                <c:pt idx="14">
                  <c:v>612</c:v>
                </c:pt>
                <c:pt idx="17">
                  <c:v>539</c:v>
                </c:pt>
                <c:pt idx="20">
                  <c:v>742</c:v>
                </c:pt>
                <c:pt idx="25">
                  <c:v>1223</c:v>
                </c:pt>
              </c:numCache>
            </c:numRef>
          </c:val>
          <c:extLst>
            <c:ext xmlns:c16="http://schemas.microsoft.com/office/drawing/2014/chart" uri="{C3380CC4-5D6E-409C-BE32-E72D297353CC}">
              <c16:uniqueId val="{00000007-F249-41FA-81F9-EED91910558F}"/>
            </c:ext>
          </c:extLst>
        </c:ser>
        <c:dLbls>
          <c:showLegendKey val="0"/>
          <c:showVal val="0"/>
          <c:showCatName val="0"/>
          <c:showSerName val="0"/>
          <c:showPercent val="0"/>
          <c:showBubbleSize val="0"/>
        </c:dLbls>
        <c:gapWidth val="150"/>
        <c:overlap val="100"/>
        <c:axId val="1541056288"/>
        <c:axId val="1623075984"/>
      </c:barChart>
      <c:catAx>
        <c:axId val="15410562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23075984"/>
        <c:crosses val="autoZero"/>
        <c:auto val="1"/>
        <c:lblAlgn val="ctr"/>
        <c:lblOffset val="100"/>
        <c:noMultiLvlLbl val="0"/>
      </c:catAx>
      <c:valAx>
        <c:axId val="162307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410562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[EDA.xlsx]Q15!PivotTable18</c:name>
    <c:fmtId val="3"/>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Unit Price of Products</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'Q15'!$G$14</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multiLvlStrRef>
              <c:f>'Q15'!$F$15:$F$25</c:f>
              <c:multiLvlStrCache>
                <c:ptCount val="5"/>
                <c:lvl>
                  <c:pt idx="0">
                    <c:v>Outback Lager</c:v>
                  </c:pt>
                  <c:pt idx="1">
                    <c:v>Vegie-spread</c:v>
                  </c:pt>
                  <c:pt idx="2">
                    <c:v>Pavlova</c:v>
                  </c:pt>
                  <c:pt idx="3">
                    <c:v>Alice Mutton</c:v>
                  </c:pt>
                  <c:pt idx="4">
                    <c:v>Carnarvon Tigers</c:v>
                  </c:pt>
                </c:lvl>
                <c:lvl>
                  <c:pt idx="0">
                    <c:v>Beverages</c:v>
                  </c:pt>
                  <c:pt idx="1">
                    <c:v>Condiments</c:v>
                  </c:pt>
                  <c:pt idx="2">
                    <c:v>Confections</c:v>
                  </c:pt>
                  <c:pt idx="3">
                    <c:v>Meat/Poultry</c:v>
                  </c:pt>
                  <c:pt idx="4">
                    <c:v>Seafood</c:v>
                  </c:pt>
                </c:lvl>
              </c:multiLvlStrCache>
            </c:multiLvlStrRef>
          </c:cat>
          <c:val>
            <c:numRef>
              <c:f>'Q15'!$G$15:$G$25</c:f>
              <c:numCache>
                <c:formatCode>[$$-409]#,##0</c:formatCode>
                <c:ptCount val="5"/>
                <c:pt idx="0">
                  <c:v>12.9375</c:v>
                </c:pt>
                <c:pt idx="1">
                  <c:v>37.300000000000004</c:v>
                </c:pt>
                <c:pt idx="2">
                  <c:v>15.021052631578947</c:v>
                </c:pt>
                <c:pt idx="3">
                  <c:v>33.800000000000004</c:v>
                </c:pt>
                <c:pt idx="4">
                  <c:v>54.166666666666664</c:v>
                </c:pt>
              </c:numCache>
            </c:numRef>
          </c:val>
          <c:extLst>
            <c:ext xmlns:c16="http://schemas.microsoft.com/office/drawing/2014/chart" uri="{C3380CC4-5D6E-409C-BE32-E72D297353CC}">
              <c16:uniqueId val="{00000000-B0DA-41EA-B508-51C9C1D34A6E}"/>
            </c:ext>
          </c:extLst>
        </c:ser>
        <c:dLbls>
          <c:dLblPos val="outEnd"/>
          <c:showLegendKey val="0"/>
          <c:showVal val="1"/>
          <c:showCatName val="0"/>
          <c:showSerName val="0"/>
          <c:showPercent val="0"/>
          <c:showBubbleSize val="0"/>
        </c:dLbls>
        <c:gapWidth val="100"/>
        <c:overlap val="-24"/>
        <c:axId val="1644668336"/>
        <c:axId val="1620645584"/>
      </c:barChart>
      <c:catAx>
        <c:axId val="1644668336"/>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620645584"/>
        <c:crosses val="autoZero"/>
        <c:auto val="1"/>
        <c:lblAlgn val="ctr"/>
        <c:lblOffset val="100"/>
        <c:noMultiLvlLbl val="0"/>
      </c:catAx>
      <c:valAx>
        <c:axId val="1620645584"/>
        <c:scaling>
          <c:orientation val="minMax"/>
        </c:scaling>
        <c:delete val="0"/>
        <c:axPos val="l"/>
        <c:majorGridlines>
          <c:spPr>
            <a:ln w="9525" cap="flat" cmpd="sng" algn="ctr">
              <a:solidFill>
                <a:schemeClr val="lt1">
                  <a:lumMod val="95000"/>
                  <a:alpha val="10000"/>
                </a:schemeClr>
              </a:solidFill>
              <a:round/>
            </a:ln>
            <a:effectLst/>
          </c:spPr>
        </c:majorGridlines>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6446683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a:t>Total</a:t>
            </a:r>
            <a:r>
              <a:rPr lang="en-US" baseline="0"/>
              <a:t> number of Orders</a:t>
            </a:r>
            <a:endParaRPr lang="en-US"/>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'Q3'!$C$2</c:f>
              <c:strCache>
                <c:ptCount val="1"/>
                <c:pt idx="0">
                  <c:v>Total Orders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'Q3'!$A$3:$A$24</c:f>
              <c:strCache>
                <c:ptCount val="21"/>
                <c:pt idx="0">
                  <c:v>Norway</c:v>
                </c:pt>
                <c:pt idx="1">
                  <c:v>Poland</c:v>
                </c:pt>
                <c:pt idx="2">
                  <c:v>Portugal</c:v>
                </c:pt>
                <c:pt idx="3">
                  <c:v>Argentina</c:v>
                </c:pt>
                <c:pt idx="4">
                  <c:v>Denmark</c:v>
                </c:pt>
                <c:pt idx="5">
                  <c:v>Switzerland</c:v>
                </c:pt>
                <c:pt idx="6">
                  <c:v>Italy</c:v>
                </c:pt>
                <c:pt idx="7">
                  <c:v>Finland</c:v>
                </c:pt>
                <c:pt idx="8">
                  <c:v>Spain</c:v>
                </c:pt>
                <c:pt idx="9">
                  <c:v>Ireland</c:v>
                </c:pt>
                <c:pt idx="10">
                  <c:v>Belgium</c:v>
                </c:pt>
                <c:pt idx="11">
                  <c:v>Mexico</c:v>
                </c:pt>
                <c:pt idx="12">
                  <c:v>Canada</c:v>
                </c:pt>
                <c:pt idx="13">
                  <c:v>Sweden</c:v>
                </c:pt>
                <c:pt idx="14">
                  <c:v>Venezuela</c:v>
                </c:pt>
                <c:pt idx="15">
                  <c:v>Austria</c:v>
                </c:pt>
                <c:pt idx="16">
                  <c:v>UK</c:v>
                </c:pt>
                <c:pt idx="17">
                  <c:v>France</c:v>
                </c:pt>
                <c:pt idx="18">
                  <c:v>Brazil</c:v>
                </c:pt>
                <c:pt idx="19">
                  <c:v>Germany</c:v>
                </c:pt>
                <c:pt idx="20">
                  <c:v>USA</c:v>
                </c:pt>
              </c:strCache>
            </c:strRef>
          </c:cat>
          <c:val>
            <c:numRef>
              <c:f>'Q3'!$C$3:$C$24</c:f>
              <c:numCache>
                <c:formatCode>General</c:formatCode>
                <c:ptCount val="22"/>
                <c:pt idx="0">
                  <c:v>161</c:v>
                </c:pt>
                <c:pt idx="1">
                  <c:v>205</c:v>
                </c:pt>
                <c:pt idx="2">
                  <c:v>533</c:v>
                </c:pt>
                <c:pt idx="3">
                  <c:v>339</c:v>
                </c:pt>
                <c:pt idx="4">
                  <c:v>1170</c:v>
                </c:pt>
                <c:pt idx="5">
                  <c:v>1275</c:v>
                </c:pt>
                <c:pt idx="6">
                  <c:v>822</c:v>
                </c:pt>
                <c:pt idx="7">
                  <c:v>885</c:v>
                </c:pt>
                <c:pt idx="8">
                  <c:v>718</c:v>
                </c:pt>
                <c:pt idx="9">
                  <c:v>1684</c:v>
                </c:pt>
                <c:pt idx="10">
                  <c:v>1392</c:v>
                </c:pt>
                <c:pt idx="11">
                  <c:v>1025</c:v>
                </c:pt>
                <c:pt idx="12">
                  <c:v>1984</c:v>
                </c:pt>
                <c:pt idx="13">
                  <c:v>2235</c:v>
                </c:pt>
                <c:pt idx="14">
                  <c:v>2936</c:v>
                </c:pt>
                <c:pt idx="15">
                  <c:v>5167</c:v>
                </c:pt>
                <c:pt idx="16">
                  <c:v>2742</c:v>
                </c:pt>
                <c:pt idx="17">
                  <c:v>3254</c:v>
                </c:pt>
                <c:pt idx="18">
                  <c:v>4247</c:v>
                </c:pt>
                <c:pt idx="19">
                  <c:v>9213</c:v>
                </c:pt>
                <c:pt idx="20">
                  <c:v>9330</c:v>
                </c:pt>
              </c:numCache>
            </c:numRef>
          </c:val>
          <c:extLst>
            <c:ext xmlns:c16="http://schemas.microsoft.com/office/drawing/2014/chart" uri="{C3380CC4-5D6E-409C-BE32-E72D297353CC}">
              <c16:uniqueId val="{00000000-5C54-47AB-9A66-156632B37E61}"/>
            </c:ext>
          </c:extLst>
        </c:ser>
        <c:dLbls>
          <c:showLegendKey val="0"/>
          <c:showVal val="0"/>
          <c:showCatName val="0"/>
          <c:showSerName val="0"/>
          <c:showPercent val="0"/>
          <c:showBubbleSize val="0"/>
        </c:dLbls>
        <c:gapWidth val="100"/>
        <c:overlap val="-24"/>
        <c:axId val="582942799"/>
        <c:axId val="549398431"/>
      </c:barChart>
      <c:catAx>
        <c:axId val="582942799"/>
        <c:scaling>
          <c:orientation val="minMax"/>
        </c:scaling>
        <c:delete val="0"/>
        <c:axPos val="b"/>
        <c:title>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IN"/>
                  <a:t>COUNTRY</a:t>
                </a:r>
              </a:p>
            </c:rich>
          </c:tx>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49398431"/>
        <c:crosses val="autoZero"/>
        <c:auto val="1"/>
        <c:lblAlgn val="ctr"/>
        <c:lblOffset val="100"/>
        <c:noMultiLvlLbl val="0"/>
      </c:catAx>
      <c:valAx>
        <c:axId val="54939843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IN" baseline="0"/>
                  <a:t>ORDER COUNT</a:t>
                </a:r>
                <a:endParaRPr lang="en-IN"/>
              </a:p>
            </c:rich>
          </c:tx>
          <c:overlay val="0"/>
          <c:spPr>
            <a:noFill/>
            <a:ln>
              <a:noFill/>
            </a:ln>
            <a:effectLst/>
          </c:spPr>
          <c:txPr>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294279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a:t>Total Spend</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'Q3'!$D$2</c:f>
              <c:strCache>
                <c:ptCount val="1"/>
                <c:pt idx="0">
                  <c:v>Total Spend</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6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'Q3'!$A$3:$A$24</c:f>
              <c:strCache>
                <c:ptCount val="21"/>
                <c:pt idx="0">
                  <c:v>Norway</c:v>
                </c:pt>
                <c:pt idx="1">
                  <c:v>Poland</c:v>
                </c:pt>
                <c:pt idx="2">
                  <c:v>Portugal</c:v>
                </c:pt>
                <c:pt idx="3">
                  <c:v>Argentina</c:v>
                </c:pt>
                <c:pt idx="4">
                  <c:v>Denmark</c:v>
                </c:pt>
                <c:pt idx="5">
                  <c:v>Switzerland</c:v>
                </c:pt>
                <c:pt idx="6">
                  <c:v>Italy</c:v>
                </c:pt>
                <c:pt idx="7">
                  <c:v>Finland</c:v>
                </c:pt>
                <c:pt idx="8">
                  <c:v>Spain</c:v>
                </c:pt>
                <c:pt idx="9">
                  <c:v>Ireland</c:v>
                </c:pt>
                <c:pt idx="10">
                  <c:v>Belgium</c:v>
                </c:pt>
                <c:pt idx="11">
                  <c:v>Mexico</c:v>
                </c:pt>
                <c:pt idx="12">
                  <c:v>Canada</c:v>
                </c:pt>
                <c:pt idx="13">
                  <c:v>Sweden</c:v>
                </c:pt>
                <c:pt idx="14">
                  <c:v>Venezuela</c:v>
                </c:pt>
                <c:pt idx="15">
                  <c:v>Austria</c:v>
                </c:pt>
                <c:pt idx="16">
                  <c:v>UK</c:v>
                </c:pt>
                <c:pt idx="17">
                  <c:v>France</c:v>
                </c:pt>
                <c:pt idx="18">
                  <c:v>Brazil</c:v>
                </c:pt>
                <c:pt idx="19">
                  <c:v>Germany</c:v>
                </c:pt>
                <c:pt idx="20">
                  <c:v>USA</c:v>
                </c:pt>
              </c:strCache>
            </c:strRef>
          </c:cat>
          <c:val>
            <c:numRef>
              <c:f>'Q3'!$D$3:$D$24</c:f>
              <c:numCache>
                <c:formatCode>#,##0,"K"</c:formatCode>
                <c:ptCount val="22"/>
                <c:pt idx="0">
                  <c:v>5735</c:v>
                </c:pt>
                <c:pt idx="1">
                  <c:v>3532</c:v>
                </c:pt>
                <c:pt idx="2">
                  <c:v>11472</c:v>
                </c:pt>
                <c:pt idx="3">
                  <c:v>8119</c:v>
                </c:pt>
                <c:pt idx="4">
                  <c:v>32661</c:v>
                </c:pt>
                <c:pt idx="5">
                  <c:v>31693</c:v>
                </c:pt>
                <c:pt idx="6">
                  <c:v>15770</c:v>
                </c:pt>
                <c:pt idx="7">
                  <c:v>18810</c:v>
                </c:pt>
                <c:pt idx="8">
                  <c:v>17983</c:v>
                </c:pt>
                <c:pt idx="9">
                  <c:v>49980</c:v>
                </c:pt>
                <c:pt idx="10">
                  <c:v>33825</c:v>
                </c:pt>
                <c:pt idx="11">
                  <c:v>23582</c:v>
                </c:pt>
                <c:pt idx="12">
                  <c:v>50196</c:v>
                </c:pt>
                <c:pt idx="13">
                  <c:v>54495</c:v>
                </c:pt>
                <c:pt idx="14">
                  <c:v>56811</c:v>
                </c:pt>
                <c:pt idx="15">
                  <c:v>128004</c:v>
                </c:pt>
                <c:pt idx="16">
                  <c:v>58971</c:v>
                </c:pt>
                <c:pt idx="17">
                  <c:v>81358</c:v>
                </c:pt>
                <c:pt idx="18">
                  <c:v>106926</c:v>
                </c:pt>
                <c:pt idx="19">
                  <c:v>230285</c:v>
                </c:pt>
                <c:pt idx="20">
                  <c:v>245585</c:v>
                </c:pt>
              </c:numCache>
            </c:numRef>
          </c:val>
          <c:extLst>
            <c:ext xmlns:c16="http://schemas.microsoft.com/office/drawing/2014/chart" uri="{C3380CC4-5D6E-409C-BE32-E72D297353CC}">
              <c16:uniqueId val="{00000000-ACAC-44D6-88FC-2EAEB8AC2642}"/>
            </c:ext>
          </c:extLst>
        </c:ser>
        <c:dLbls>
          <c:dLblPos val="outEnd"/>
          <c:showLegendKey val="0"/>
          <c:showVal val="1"/>
          <c:showCatName val="0"/>
          <c:showSerName val="0"/>
          <c:showPercent val="0"/>
          <c:showBubbleSize val="0"/>
        </c:dLbls>
        <c:gapWidth val="100"/>
        <c:overlap val="-24"/>
        <c:axId val="1314536031"/>
        <c:axId val="1097508495"/>
      </c:barChart>
      <c:catAx>
        <c:axId val="1314536031"/>
        <c:scaling>
          <c:orientation val="minMax"/>
        </c:scaling>
        <c:delete val="0"/>
        <c:axPos val="b"/>
        <c:title>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IN"/>
                  <a:t>COUNTRY</a:t>
                </a:r>
              </a:p>
            </c:rich>
          </c:tx>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97508495"/>
        <c:crosses val="autoZero"/>
        <c:auto val="1"/>
        <c:lblAlgn val="ctr"/>
        <c:lblOffset val="100"/>
        <c:noMultiLvlLbl val="0"/>
      </c:catAx>
      <c:valAx>
        <c:axId val="10975084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IN"/>
                  <a:t>TOAL</a:t>
                </a:r>
                <a:r>
                  <a:rPr lang="en-IN" baseline="0"/>
                  <a:t> SPEND</a:t>
                </a:r>
                <a:endParaRPr lang="en-IN"/>
              </a:p>
            </c:rich>
          </c:tx>
          <c:overlay val="0"/>
          <c:spPr>
            <a:noFill/>
            <a:ln>
              <a:noFill/>
            </a:ln>
            <a:effectLst/>
          </c:spPr>
          <c:txPr>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0,&quot;K&quot;"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1453603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doughnutChart>
        <c:varyColors val="1"/>
        <c:ser>
          <c:idx val="0"/>
          <c:order val="0"/>
          <c:tx>
            <c:strRef>
              <c:f>'Q4'!$C$2</c:f>
              <c:strCache>
                <c:ptCount val="1"/>
                <c:pt idx="0">
                  <c:v>% Total Revenue</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3B77-4F44-B28C-61A46AB7D8DF}"/>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3B77-4F44-B28C-61A46AB7D8DF}"/>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3B77-4F44-B28C-61A46AB7D8DF}"/>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3B77-4F44-B28C-61A46AB7D8DF}"/>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3B77-4F44-B28C-61A46AB7D8DF}"/>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B-3B77-4F44-B28C-61A46AB7D8DF}"/>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D-3B77-4F44-B28C-61A46AB7D8DF}"/>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F-3B77-4F44-B28C-61A46AB7D8DF}"/>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'Q4'!$A$3:$A$10</c:f>
              <c:strCache>
                <c:ptCount val="8"/>
                <c:pt idx="0">
                  <c:v>Beverages</c:v>
                </c:pt>
                <c:pt idx="1">
                  <c:v>Dairy Products</c:v>
                </c:pt>
                <c:pt idx="2">
                  <c:v>Confections</c:v>
                </c:pt>
                <c:pt idx="3">
                  <c:v>Meat/Poultry</c:v>
                </c:pt>
                <c:pt idx="4">
                  <c:v>Seafood</c:v>
                </c:pt>
                <c:pt idx="5">
                  <c:v>Condiments</c:v>
                </c:pt>
                <c:pt idx="6">
                  <c:v>Produce</c:v>
                </c:pt>
                <c:pt idx="7">
                  <c:v>Grains/Cereals</c:v>
                </c:pt>
              </c:strCache>
            </c:strRef>
          </c:cat>
          <c:val>
            <c:numRef>
              <c:f>'Q4'!$C$3:$C$10</c:f>
              <c:numCache>
                <c:formatCode>0%</c:formatCode>
                <c:ptCount val="8"/>
                <c:pt idx="0">
                  <c:v>0.21162069943505771</c:v>
                </c:pt>
                <c:pt idx="1">
                  <c:v>0.18526488928284482</c:v>
                </c:pt>
                <c:pt idx="2">
                  <c:v>0.13221514102226825</c:v>
                </c:pt>
                <c:pt idx="3">
                  <c:v>0.12879041043835762</c:v>
                </c:pt>
                <c:pt idx="4">
                  <c:v>0.10369942004735372</c:v>
                </c:pt>
                <c:pt idx="5">
                  <c:v>8.3779101322254107E-2</c:v>
                </c:pt>
                <c:pt idx="6">
                  <c:v>7.8990008634903186E-2</c:v>
                </c:pt>
                <c:pt idx="7">
                  <c:v>7.5640329816960589E-2</c:v>
                </c:pt>
              </c:numCache>
            </c:numRef>
          </c:val>
          <c:extLst>
            <c:ext xmlns:c16="http://schemas.microsoft.com/office/drawing/2014/chart" uri="{C3380CC4-5D6E-409C-BE32-E72D297353CC}">
              <c16:uniqueId val="{00000010-3B77-4F44-B28C-61A46AB7D8DF}"/>
            </c:ext>
          </c:extLst>
        </c:ser>
        <c:dLbls>
          <c:showLegendKey val="0"/>
          <c:showVal val="1"/>
          <c:showCatName val="0"/>
          <c:showSerName val="0"/>
          <c:showPercent val="0"/>
          <c:showBubbleSize val="0"/>
          <c:showLeaderLines val="1"/>
        </c:dLbls>
        <c:firstSliceAng val="0"/>
        <c:holeSize val="75"/>
      </c:doughnut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Top 10 Products</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bar"/>
        <c:grouping val="clustered"/>
        <c:varyColors val="0"/>
        <c:ser>
          <c:idx val="0"/>
          <c:order val="0"/>
          <c:tx>
            <c:strRef>
              <c:f>'Q4'!$B$23</c:f>
              <c:strCache>
                <c:ptCount val="1"/>
                <c:pt idx="0">
                  <c:v>Total Spend</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'Q4'!$A$24:$A$33</c:f>
              <c:strCache>
                <c:ptCount val="10"/>
                <c:pt idx="0">
                  <c:v>RÃ¶ssle Sauerkraut</c:v>
                </c:pt>
                <c:pt idx="1">
                  <c:v>Carnarvon Tigers</c:v>
                </c:pt>
                <c:pt idx="2">
                  <c:v>Alice Mutton</c:v>
                </c:pt>
                <c:pt idx="3">
                  <c:v>Manjimup Dried Apples</c:v>
                </c:pt>
                <c:pt idx="4">
                  <c:v>Gnocchi di nonna Alice</c:v>
                </c:pt>
                <c:pt idx="5">
                  <c:v>Camembert Pierrot</c:v>
                </c:pt>
                <c:pt idx="6">
                  <c:v>Tarte au sucre</c:v>
                </c:pt>
                <c:pt idx="7">
                  <c:v>Raclette Courdavault</c:v>
                </c:pt>
                <c:pt idx="8">
                  <c:v>ThÃ¼ringer Rostbratwurst</c:v>
                </c:pt>
                <c:pt idx="9">
                  <c:v>CÃ´te de Blaye</c:v>
                </c:pt>
              </c:strCache>
            </c:strRef>
          </c:cat>
          <c:val>
            <c:numRef>
              <c:f>'Q4'!$B$24:$B$33</c:f>
              <c:numCache>
                <c:formatCode>#,##0.0,"K"</c:formatCode>
                <c:ptCount val="10"/>
                <c:pt idx="0">
                  <c:v>25697</c:v>
                </c:pt>
                <c:pt idx="1">
                  <c:v>29172</c:v>
                </c:pt>
                <c:pt idx="2">
                  <c:v>32698</c:v>
                </c:pt>
                <c:pt idx="3">
                  <c:v>41820</c:v>
                </c:pt>
                <c:pt idx="4">
                  <c:v>42593</c:v>
                </c:pt>
                <c:pt idx="5">
                  <c:v>46825</c:v>
                </c:pt>
                <c:pt idx="6">
                  <c:v>47235</c:v>
                </c:pt>
                <c:pt idx="7">
                  <c:v>71156</c:v>
                </c:pt>
                <c:pt idx="8">
                  <c:v>80369</c:v>
                </c:pt>
                <c:pt idx="9">
                  <c:v>141397</c:v>
                </c:pt>
              </c:numCache>
            </c:numRef>
          </c:val>
          <c:extLst>
            <c:ext xmlns:c16="http://schemas.microsoft.com/office/drawing/2014/chart" uri="{C3380CC4-5D6E-409C-BE32-E72D297353CC}">
              <c16:uniqueId val="{00000000-901B-40FF-84A1-B33AC2B279DA}"/>
            </c:ext>
          </c:extLst>
        </c:ser>
        <c:dLbls>
          <c:showLegendKey val="0"/>
          <c:showVal val="0"/>
          <c:showCatName val="0"/>
          <c:showSerName val="0"/>
          <c:showPercent val="0"/>
          <c:showBubbleSize val="0"/>
        </c:dLbls>
        <c:gapWidth val="115"/>
        <c:overlap val="-20"/>
        <c:axId val="1093432415"/>
        <c:axId val="920452815"/>
      </c:barChart>
      <c:catAx>
        <c:axId val="1093432415"/>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920452815"/>
        <c:crosses val="autoZero"/>
        <c:auto val="1"/>
        <c:lblAlgn val="ctr"/>
        <c:lblOffset val="100"/>
        <c:noMultiLvlLbl val="0"/>
      </c:catAx>
      <c:valAx>
        <c:axId val="920452815"/>
        <c:scaling>
          <c:orientation val="minMax"/>
          <c:max val="150000"/>
          <c:min val="0"/>
        </c:scaling>
        <c:delete val="0"/>
        <c:axPos val="b"/>
        <c:majorGridlines>
          <c:spPr>
            <a:ln w="9525" cap="flat" cmpd="sng" algn="ctr">
              <a:solidFill>
                <a:schemeClr val="lt1">
                  <a:lumMod val="95000"/>
                  <a:alpha val="10000"/>
                </a:schemeClr>
              </a:solidFill>
              <a:round/>
            </a:ln>
            <a:effectLst/>
          </c:spPr>
        </c:majorGridlines>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Total Revenue</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0.0,&quot;K&quot;"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093432415"/>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IN"/>
              <a:t>Distribution</a:t>
            </a:r>
            <a:r>
              <a:rPr lang="en-IN" baseline="0"/>
              <a:t> of Total Orders vs Categories</a:t>
            </a:r>
            <a:endParaRPr lang="en-IN"/>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xVal>
            <c:numRef>
              <c:f>'Q5'!$B$3:$B$493</c:f>
              <c:numCache>
                <c:formatCode>General</c:formatCode>
                <c:ptCount val="491"/>
                <c:pt idx="0">
                  <c:v>1</c:v>
                </c:pt>
                <c:pt idx="1">
                  <c:v>2</c:v>
                </c:pt>
                <c:pt idx="2">
                  <c:v>3</c:v>
                </c:pt>
                <c:pt idx="3">
                  <c:v>3</c:v>
                </c:pt>
                <c:pt idx="4">
                  <c:v>3</c:v>
                </c:pt>
                <c:pt idx="5">
                  <c:v>2</c:v>
                </c:pt>
                <c:pt idx="6">
                  <c:v>4</c:v>
                </c:pt>
                <c:pt idx="7">
                  <c:v>5</c:v>
                </c:pt>
                <c:pt idx="8">
                  <c:v>6</c:v>
                </c:pt>
                <c:pt idx="9">
                  <c:v>4</c:v>
                </c:pt>
                <c:pt idx="10">
                  <c:v>2</c:v>
                </c:pt>
                <c:pt idx="11">
                  <c:v>1</c:v>
                </c:pt>
                <c:pt idx="12">
                  <c:v>4</c:v>
                </c:pt>
                <c:pt idx="13">
                  <c:v>6</c:v>
                </c:pt>
                <c:pt idx="14">
                  <c:v>2</c:v>
                </c:pt>
                <c:pt idx="15">
                  <c:v>7</c:v>
                </c:pt>
                <c:pt idx="16">
                  <c:v>1</c:v>
                </c:pt>
                <c:pt idx="17">
                  <c:v>3</c:v>
                </c:pt>
                <c:pt idx="18">
                  <c:v>1</c:v>
                </c:pt>
                <c:pt idx="19">
                  <c:v>2</c:v>
                </c:pt>
                <c:pt idx="20">
                  <c:v>3</c:v>
                </c:pt>
                <c:pt idx="21">
                  <c:v>6</c:v>
                </c:pt>
                <c:pt idx="22">
                  <c:v>2</c:v>
                </c:pt>
                <c:pt idx="23">
                  <c:v>3</c:v>
                </c:pt>
                <c:pt idx="24">
                  <c:v>4</c:v>
                </c:pt>
                <c:pt idx="25">
                  <c:v>2</c:v>
                </c:pt>
                <c:pt idx="26">
                  <c:v>8</c:v>
                </c:pt>
                <c:pt idx="27">
                  <c:v>7</c:v>
                </c:pt>
                <c:pt idx="28">
                  <c:v>1</c:v>
                </c:pt>
                <c:pt idx="29">
                  <c:v>2</c:v>
                </c:pt>
                <c:pt idx="30">
                  <c:v>1</c:v>
                </c:pt>
                <c:pt idx="31">
                  <c:v>7</c:v>
                </c:pt>
                <c:pt idx="32">
                  <c:v>6</c:v>
                </c:pt>
                <c:pt idx="33">
                  <c:v>4</c:v>
                </c:pt>
                <c:pt idx="34">
                  <c:v>3</c:v>
                </c:pt>
                <c:pt idx="35">
                  <c:v>3</c:v>
                </c:pt>
                <c:pt idx="36">
                  <c:v>7</c:v>
                </c:pt>
                <c:pt idx="37">
                  <c:v>5</c:v>
                </c:pt>
                <c:pt idx="38">
                  <c:v>4</c:v>
                </c:pt>
                <c:pt idx="39">
                  <c:v>1</c:v>
                </c:pt>
                <c:pt idx="40">
                  <c:v>4</c:v>
                </c:pt>
                <c:pt idx="41">
                  <c:v>3</c:v>
                </c:pt>
                <c:pt idx="42">
                  <c:v>2</c:v>
                </c:pt>
                <c:pt idx="43">
                  <c:v>1</c:v>
                </c:pt>
                <c:pt idx="44">
                  <c:v>3</c:v>
                </c:pt>
                <c:pt idx="45">
                  <c:v>2</c:v>
                </c:pt>
                <c:pt idx="46">
                  <c:v>4</c:v>
                </c:pt>
                <c:pt idx="47">
                  <c:v>8</c:v>
                </c:pt>
                <c:pt idx="48">
                  <c:v>2</c:v>
                </c:pt>
                <c:pt idx="49">
                  <c:v>3</c:v>
                </c:pt>
                <c:pt idx="50">
                  <c:v>2</c:v>
                </c:pt>
                <c:pt idx="51">
                  <c:v>4</c:v>
                </c:pt>
                <c:pt idx="52">
                  <c:v>1</c:v>
                </c:pt>
                <c:pt idx="53">
                  <c:v>4</c:v>
                </c:pt>
                <c:pt idx="54">
                  <c:v>5</c:v>
                </c:pt>
                <c:pt idx="55">
                  <c:v>3</c:v>
                </c:pt>
                <c:pt idx="56">
                  <c:v>2</c:v>
                </c:pt>
                <c:pt idx="57">
                  <c:v>8</c:v>
                </c:pt>
                <c:pt idx="58">
                  <c:v>5</c:v>
                </c:pt>
                <c:pt idx="59">
                  <c:v>1</c:v>
                </c:pt>
                <c:pt idx="60">
                  <c:v>1</c:v>
                </c:pt>
                <c:pt idx="61">
                  <c:v>2</c:v>
                </c:pt>
                <c:pt idx="62">
                  <c:v>1</c:v>
                </c:pt>
                <c:pt idx="63">
                  <c:v>3</c:v>
                </c:pt>
                <c:pt idx="64">
                  <c:v>2</c:v>
                </c:pt>
                <c:pt idx="65">
                  <c:v>3</c:v>
                </c:pt>
                <c:pt idx="66">
                  <c:v>3</c:v>
                </c:pt>
                <c:pt idx="67">
                  <c:v>4</c:v>
                </c:pt>
                <c:pt idx="68">
                  <c:v>2</c:v>
                </c:pt>
                <c:pt idx="69">
                  <c:v>2</c:v>
                </c:pt>
                <c:pt idx="70">
                  <c:v>1</c:v>
                </c:pt>
                <c:pt idx="71">
                  <c:v>3</c:v>
                </c:pt>
                <c:pt idx="72">
                  <c:v>1</c:v>
                </c:pt>
                <c:pt idx="73">
                  <c:v>4</c:v>
                </c:pt>
                <c:pt idx="74">
                  <c:v>6</c:v>
                </c:pt>
                <c:pt idx="75">
                  <c:v>4</c:v>
                </c:pt>
                <c:pt idx="76">
                  <c:v>4</c:v>
                </c:pt>
                <c:pt idx="77">
                  <c:v>2</c:v>
                </c:pt>
                <c:pt idx="78">
                  <c:v>6</c:v>
                </c:pt>
                <c:pt idx="79">
                  <c:v>6</c:v>
                </c:pt>
                <c:pt idx="80">
                  <c:v>4</c:v>
                </c:pt>
                <c:pt idx="81">
                  <c:v>2</c:v>
                </c:pt>
                <c:pt idx="82">
                  <c:v>4</c:v>
                </c:pt>
                <c:pt idx="83">
                  <c:v>2</c:v>
                </c:pt>
                <c:pt idx="84">
                  <c:v>1</c:v>
                </c:pt>
                <c:pt idx="85">
                  <c:v>2</c:v>
                </c:pt>
                <c:pt idx="86">
                  <c:v>1</c:v>
                </c:pt>
                <c:pt idx="87">
                  <c:v>5</c:v>
                </c:pt>
                <c:pt idx="88">
                  <c:v>6</c:v>
                </c:pt>
                <c:pt idx="89">
                  <c:v>4</c:v>
                </c:pt>
                <c:pt idx="90">
                  <c:v>6</c:v>
                </c:pt>
                <c:pt idx="91">
                  <c:v>6</c:v>
                </c:pt>
                <c:pt idx="92">
                  <c:v>3</c:v>
                </c:pt>
                <c:pt idx="93">
                  <c:v>7</c:v>
                </c:pt>
                <c:pt idx="94">
                  <c:v>6</c:v>
                </c:pt>
                <c:pt idx="95">
                  <c:v>7</c:v>
                </c:pt>
                <c:pt idx="96">
                  <c:v>3</c:v>
                </c:pt>
                <c:pt idx="97">
                  <c:v>2</c:v>
                </c:pt>
                <c:pt idx="98">
                  <c:v>4</c:v>
                </c:pt>
                <c:pt idx="99">
                  <c:v>8</c:v>
                </c:pt>
                <c:pt idx="100">
                  <c:v>3</c:v>
                </c:pt>
                <c:pt idx="101">
                  <c:v>8</c:v>
                </c:pt>
                <c:pt idx="102">
                  <c:v>4</c:v>
                </c:pt>
                <c:pt idx="103">
                  <c:v>3</c:v>
                </c:pt>
                <c:pt idx="104">
                  <c:v>3</c:v>
                </c:pt>
                <c:pt idx="105">
                  <c:v>6</c:v>
                </c:pt>
                <c:pt idx="106">
                  <c:v>3</c:v>
                </c:pt>
                <c:pt idx="107">
                  <c:v>1</c:v>
                </c:pt>
                <c:pt idx="108">
                  <c:v>7</c:v>
                </c:pt>
                <c:pt idx="109">
                  <c:v>5</c:v>
                </c:pt>
                <c:pt idx="110">
                  <c:v>6</c:v>
                </c:pt>
                <c:pt idx="111">
                  <c:v>3</c:v>
                </c:pt>
                <c:pt idx="112">
                  <c:v>5</c:v>
                </c:pt>
                <c:pt idx="113">
                  <c:v>2</c:v>
                </c:pt>
                <c:pt idx="114">
                  <c:v>7</c:v>
                </c:pt>
                <c:pt idx="115">
                  <c:v>7</c:v>
                </c:pt>
                <c:pt idx="116">
                  <c:v>3</c:v>
                </c:pt>
                <c:pt idx="117">
                  <c:v>5</c:v>
                </c:pt>
                <c:pt idx="118">
                  <c:v>7</c:v>
                </c:pt>
                <c:pt idx="119">
                  <c:v>2</c:v>
                </c:pt>
                <c:pt idx="120">
                  <c:v>4</c:v>
                </c:pt>
                <c:pt idx="121">
                  <c:v>3</c:v>
                </c:pt>
                <c:pt idx="122">
                  <c:v>1</c:v>
                </c:pt>
                <c:pt idx="123">
                  <c:v>6</c:v>
                </c:pt>
                <c:pt idx="124">
                  <c:v>8</c:v>
                </c:pt>
                <c:pt idx="125">
                  <c:v>4</c:v>
                </c:pt>
                <c:pt idx="126">
                  <c:v>8</c:v>
                </c:pt>
                <c:pt idx="127">
                  <c:v>4</c:v>
                </c:pt>
                <c:pt idx="128">
                  <c:v>7</c:v>
                </c:pt>
                <c:pt idx="129">
                  <c:v>6</c:v>
                </c:pt>
                <c:pt idx="130">
                  <c:v>7</c:v>
                </c:pt>
                <c:pt idx="131">
                  <c:v>5</c:v>
                </c:pt>
                <c:pt idx="132">
                  <c:v>3</c:v>
                </c:pt>
                <c:pt idx="133">
                  <c:v>5</c:v>
                </c:pt>
                <c:pt idx="134">
                  <c:v>2</c:v>
                </c:pt>
                <c:pt idx="135">
                  <c:v>7</c:v>
                </c:pt>
                <c:pt idx="136">
                  <c:v>6</c:v>
                </c:pt>
                <c:pt idx="137">
                  <c:v>1</c:v>
                </c:pt>
                <c:pt idx="138">
                  <c:v>5</c:v>
                </c:pt>
                <c:pt idx="139">
                  <c:v>7</c:v>
                </c:pt>
                <c:pt idx="140">
                  <c:v>7</c:v>
                </c:pt>
                <c:pt idx="141">
                  <c:v>3</c:v>
                </c:pt>
                <c:pt idx="142">
                  <c:v>1</c:v>
                </c:pt>
                <c:pt idx="143">
                  <c:v>7</c:v>
                </c:pt>
                <c:pt idx="144">
                  <c:v>3</c:v>
                </c:pt>
                <c:pt idx="145">
                  <c:v>3</c:v>
                </c:pt>
                <c:pt idx="146">
                  <c:v>3</c:v>
                </c:pt>
                <c:pt idx="147">
                  <c:v>4</c:v>
                </c:pt>
                <c:pt idx="148">
                  <c:v>7</c:v>
                </c:pt>
                <c:pt idx="149">
                  <c:v>1</c:v>
                </c:pt>
                <c:pt idx="150">
                  <c:v>2</c:v>
                </c:pt>
                <c:pt idx="151">
                  <c:v>6</c:v>
                </c:pt>
                <c:pt idx="152">
                  <c:v>5</c:v>
                </c:pt>
                <c:pt idx="153">
                  <c:v>7</c:v>
                </c:pt>
                <c:pt idx="154">
                  <c:v>7</c:v>
                </c:pt>
                <c:pt idx="155">
                  <c:v>3</c:v>
                </c:pt>
                <c:pt idx="156">
                  <c:v>2</c:v>
                </c:pt>
                <c:pt idx="157">
                  <c:v>4</c:v>
                </c:pt>
                <c:pt idx="158">
                  <c:v>1</c:v>
                </c:pt>
                <c:pt idx="159">
                  <c:v>2</c:v>
                </c:pt>
                <c:pt idx="160">
                  <c:v>4</c:v>
                </c:pt>
                <c:pt idx="161">
                  <c:v>4</c:v>
                </c:pt>
                <c:pt idx="162">
                  <c:v>6</c:v>
                </c:pt>
                <c:pt idx="163">
                  <c:v>1</c:v>
                </c:pt>
                <c:pt idx="164">
                  <c:v>6</c:v>
                </c:pt>
                <c:pt idx="165">
                  <c:v>7</c:v>
                </c:pt>
                <c:pt idx="166">
                  <c:v>5</c:v>
                </c:pt>
                <c:pt idx="167">
                  <c:v>4</c:v>
                </c:pt>
                <c:pt idx="168">
                  <c:v>5</c:v>
                </c:pt>
                <c:pt idx="169">
                  <c:v>4</c:v>
                </c:pt>
                <c:pt idx="170">
                  <c:v>4</c:v>
                </c:pt>
                <c:pt idx="171">
                  <c:v>4</c:v>
                </c:pt>
                <c:pt idx="172">
                  <c:v>5</c:v>
                </c:pt>
                <c:pt idx="173">
                  <c:v>5</c:v>
                </c:pt>
                <c:pt idx="174">
                  <c:v>4</c:v>
                </c:pt>
                <c:pt idx="175">
                  <c:v>8</c:v>
                </c:pt>
                <c:pt idx="176">
                  <c:v>4</c:v>
                </c:pt>
                <c:pt idx="177">
                  <c:v>5</c:v>
                </c:pt>
                <c:pt idx="178">
                  <c:v>7</c:v>
                </c:pt>
                <c:pt idx="179">
                  <c:v>3</c:v>
                </c:pt>
                <c:pt idx="180">
                  <c:v>5</c:v>
                </c:pt>
                <c:pt idx="181">
                  <c:v>8</c:v>
                </c:pt>
                <c:pt idx="182">
                  <c:v>2</c:v>
                </c:pt>
                <c:pt idx="183">
                  <c:v>7</c:v>
                </c:pt>
                <c:pt idx="184">
                  <c:v>7</c:v>
                </c:pt>
                <c:pt idx="185">
                  <c:v>1</c:v>
                </c:pt>
                <c:pt idx="186">
                  <c:v>5</c:v>
                </c:pt>
                <c:pt idx="187">
                  <c:v>1</c:v>
                </c:pt>
                <c:pt idx="188">
                  <c:v>7</c:v>
                </c:pt>
                <c:pt idx="189">
                  <c:v>4</c:v>
                </c:pt>
                <c:pt idx="190">
                  <c:v>4</c:v>
                </c:pt>
                <c:pt idx="191">
                  <c:v>3</c:v>
                </c:pt>
                <c:pt idx="192">
                  <c:v>4</c:v>
                </c:pt>
                <c:pt idx="193">
                  <c:v>8</c:v>
                </c:pt>
                <c:pt idx="194">
                  <c:v>8</c:v>
                </c:pt>
                <c:pt idx="195">
                  <c:v>2</c:v>
                </c:pt>
                <c:pt idx="196">
                  <c:v>4</c:v>
                </c:pt>
                <c:pt idx="197">
                  <c:v>5</c:v>
                </c:pt>
                <c:pt idx="198">
                  <c:v>5</c:v>
                </c:pt>
                <c:pt idx="199">
                  <c:v>2</c:v>
                </c:pt>
                <c:pt idx="200">
                  <c:v>3</c:v>
                </c:pt>
                <c:pt idx="201">
                  <c:v>7</c:v>
                </c:pt>
                <c:pt idx="202">
                  <c:v>3</c:v>
                </c:pt>
                <c:pt idx="203">
                  <c:v>5</c:v>
                </c:pt>
                <c:pt idx="204">
                  <c:v>8</c:v>
                </c:pt>
                <c:pt idx="205">
                  <c:v>3</c:v>
                </c:pt>
                <c:pt idx="206">
                  <c:v>1</c:v>
                </c:pt>
                <c:pt idx="207">
                  <c:v>3</c:v>
                </c:pt>
                <c:pt idx="208">
                  <c:v>5</c:v>
                </c:pt>
                <c:pt idx="209">
                  <c:v>7</c:v>
                </c:pt>
                <c:pt idx="210">
                  <c:v>1</c:v>
                </c:pt>
                <c:pt idx="211">
                  <c:v>8</c:v>
                </c:pt>
                <c:pt idx="212">
                  <c:v>5</c:v>
                </c:pt>
                <c:pt idx="213">
                  <c:v>1</c:v>
                </c:pt>
                <c:pt idx="214">
                  <c:v>2</c:v>
                </c:pt>
                <c:pt idx="215">
                  <c:v>4</c:v>
                </c:pt>
                <c:pt idx="216">
                  <c:v>5</c:v>
                </c:pt>
                <c:pt idx="217">
                  <c:v>6</c:v>
                </c:pt>
                <c:pt idx="218">
                  <c:v>8</c:v>
                </c:pt>
                <c:pt idx="219">
                  <c:v>3</c:v>
                </c:pt>
                <c:pt idx="220">
                  <c:v>1</c:v>
                </c:pt>
                <c:pt idx="221">
                  <c:v>8</c:v>
                </c:pt>
                <c:pt idx="222">
                  <c:v>6</c:v>
                </c:pt>
                <c:pt idx="223">
                  <c:v>8</c:v>
                </c:pt>
                <c:pt idx="224">
                  <c:v>3</c:v>
                </c:pt>
                <c:pt idx="225">
                  <c:v>2</c:v>
                </c:pt>
                <c:pt idx="226">
                  <c:v>4</c:v>
                </c:pt>
                <c:pt idx="227">
                  <c:v>2</c:v>
                </c:pt>
                <c:pt idx="228">
                  <c:v>6</c:v>
                </c:pt>
                <c:pt idx="229">
                  <c:v>6</c:v>
                </c:pt>
                <c:pt idx="230">
                  <c:v>4</c:v>
                </c:pt>
                <c:pt idx="231">
                  <c:v>3</c:v>
                </c:pt>
                <c:pt idx="232">
                  <c:v>3</c:v>
                </c:pt>
                <c:pt idx="233">
                  <c:v>6</c:v>
                </c:pt>
                <c:pt idx="234">
                  <c:v>6</c:v>
                </c:pt>
                <c:pt idx="235">
                  <c:v>7</c:v>
                </c:pt>
                <c:pt idx="236">
                  <c:v>1</c:v>
                </c:pt>
                <c:pt idx="237">
                  <c:v>3</c:v>
                </c:pt>
                <c:pt idx="238">
                  <c:v>5</c:v>
                </c:pt>
                <c:pt idx="239">
                  <c:v>7</c:v>
                </c:pt>
                <c:pt idx="240">
                  <c:v>4</c:v>
                </c:pt>
                <c:pt idx="241">
                  <c:v>1</c:v>
                </c:pt>
                <c:pt idx="242">
                  <c:v>2</c:v>
                </c:pt>
                <c:pt idx="243">
                  <c:v>1</c:v>
                </c:pt>
                <c:pt idx="244">
                  <c:v>5</c:v>
                </c:pt>
                <c:pt idx="245">
                  <c:v>6</c:v>
                </c:pt>
                <c:pt idx="246">
                  <c:v>5</c:v>
                </c:pt>
                <c:pt idx="247">
                  <c:v>4</c:v>
                </c:pt>
                <c:pt idx="248">
                  <c:v>2</c:v>
                </c:pt>
                <c:pt idx="249">
                  <c:v>6</c:v>
                </c:pt>
                <c:pt idx="250">
                  <c:v>1</c:v>
                </c:pt>
                <c:pt idx="251">
                  <c:v>8</c:v>
                </c:pt>
                <c:pt idx="252">
                  <c:v>7</c:v>
                </c:pt>
                <c:pt idx="253">
                  <c:v>6</c:v>
                </c:pt>
                <c:pt idx="254">
                  <c:v>2</c:v>
                </c:pt>
                <c:pt idx="255">
                  <c:v>4</c:v>
                </c:pt>
                <c:pt idx="256">
                  <c:v>8</c:v>
                </c:pt>
                <c:pt idx="257">
                  <c:v>1</c:v>
                </c:pt>
                <c:pt idx="258">
                  <c:v>1</c:v>
                </c:pt>
                <c:pt idx="259">
                  <c:v>8</c:v>
                </c:pt>
                <c:pt idx="260">
                  <c:v>6</c:v>
                </c:pt>
                <c:pt idx="261">
                  <c:v>3</c:v>
                </c:pt>
                <c:pt idx="262">
                  <c:v>3</c:v>
                </c:pt>
                <c:pt idx="263">
                  <c:v>6</c:v>
                </c:pt>
                <c:pt idx="264">
                  <c:v>7</c:v>
                </c:pt>
                <c:pt idx="265">
                  <c:v>3</c:v>
                </c:pt>
                <c:pt idx="266">
                  <c:v>8</c:v>
                </c:pt>
                <c:pt idx="267">
                  <c:v>6</c:v>
                </c:pt>
                <c:pt idx="268">
                  <c:v>2</c:v>
                </c:pt>
                <c:pt idx="269">
                  <c:v>8</c:v>
                </c:pt>
                <c:pt idx="270">
                  <c:v>1</c:v>
                </c:pt>
                <c:pt idx="271">
                  <c:v>1</c:v>
                </c:pt>
                <c:pt idx="272">
                  <c:v>8</c:v>
                </c:pt>
                <c:pt idx="273">
                  <c:v>8</c:v>
                </c:pt>
                <c:pt idx="274">
                  <c:v>1</c:v>
                </c:pt>
                <c:pt idx="275">
                  <c:v>3</c:v>
                </c:pt>
                <c:pt idx="276">
                  <c:v>5</c:v>
                </c:pt>
                <c:pt idx="277">
                  <c:v>2</c:v>
                </c:pt>
                <c:pt idx="278">
                  <c:v>2</c:v>
                </c:pt>
                <c:pt idx="279">
                  <c:v>2</c:v>
                </c:pt>
                <c:pt idx="280">
                  <c:v>7</c:v>
                </c:pt>
                <c:pt idx="281">
                  <c:v>5</c:v>
                </c:pt>
                <c:pt idx="282">
                  <c:v>6</c:v>
                </c:pt>
                <c:pt idx="283">
                  <c:v>8</c:v>
                </c:pt>
                <c:pt idx="284">
                  <c:v>4</c:v>
                </c:pt>
                <c:pt idx="285">
                  <c:v>2</c:v>
                </c:pt>
                <c:pt idx="286">
                  <c:v>6</c:v>
                </c:pt>
                <c:pt idx="287">
                  <c:v>4</c:v>
                </c:pt>
                <c:pt idx="288">
                  <c:v>2</c:v>
                </c:pt>
                <c:pt idx="289">
                  <c:v>6</c:v>
                </c:pt>
                <c:pt idx="290">
                  <c:v>8</c:v>
                </c:pt>
                <c:pt idx="291">
                  <c:v>2</c:v>
                </c:pt>
                <c:pt idx="292">
                  <c:v>5</c:v>
                </c:pt>
                <c:pt idx="293">
                  <c:v>3</c:v>
                </c:pt>
                <c:pt idx="294">
                  <c:v>1</c:v>
                </c:pt>
                <c:pt idx="295">
                  <c:v>2</c:v>
                </c:pt>
                <c:pt idx="296">
                  <c:v>6</c:v>
                </c:pt>
                <c:pt idx="297">
                  <c:v>7</c:v>
                </c:pt>
                <c:pt idx="298">
                  <c:v>4</c:v>
                </c:pt>
                <c:pt idx="299">
                  <c:v>2</c:v>
                </c:pt>
                <c:pt idx="300">
                  <c:v>1</c:v>
                </c:pt>
                <c:pt idx="301">
                  <c:v>6</c:v>
                </c:pt>
                <c:pt idx="302">
                  <c:v>5</c:v>
                </c:pt>
                <c:pt idx="303">
                  <c:v>3</c:v>
                </c:pt>
                <c:pt idx="304">
                  <c:v>5</c:v>
                </c:pt>
                <c:pt idx="305">
                  <c:v>4</c:v>
                </c:pt>
                <c:pt idx="306">
                  <c:v>8</c:v>
                </c:pt>
                <c:pt idx="307">
                  <c:v>1</c:v>
                </c:pt>
                <c:pt idx="308">
                  <c:v>1</c:v>
                </c:pt>
                <c:pt idx="309">
                  <c:v>4</c:v>
                </c:pt>
                <c:pt idx="310">
                  <c:v>3</c:v>
                </c:pt>
                <c:pt idx="311">
                  <c:v>7</c:v>
                </c:pt>
                <c:pt idx="312">
                  <c:v>1</c:v>
                </c:pt>
                <c:pt idx="313">
                  <c:v>3</c:v>
                </c:pt>
                <c:pt idx="314">
                  <c:v>4</c:v>
                </c:pt>
                <c:pt idx="315">
                  <c:v>3</c:v>
                </c:pt>
                <c:pt idx="316">
                  <c:v>5</c:v>
                </c:pt>
                <c:pt idx="317">
                  <c:v>3</c:v>
                </c:pt>
                <c:pt idx="318">
                  <c:v>3</c:v>
                </c:pt>
                <c:pt idx="319">
                  <c:v>2</c:v>
                </c:pt>
                <c:pt idx="320">
                  <c:v>2</c:v>
                </c:pt>
                <c:pt idx="321">
                  <c:v>5</c:v>
                </c:pt>
                <c:pt idx="322">
                  <c:v>8</c:v>
                </c:pt>
                <c:pt idx="323">
                  <c:v>3</c:v>
                </c:pt>
                <c:pt idx="324">
                  <c:v>4</c:v>
                </c:pt>
                <c:pt idx="325">
                  <c:v>1</c:v>
                </c:pt>
                <c:pt idx="326">
                  <c:v>3</c:v>
                </c:pt>
                <c:pt idx="327">
                  <c:v>4</c:v>
                </c:pt>
                <c:pt idx="328">
                  <c:v>6</c:v>
                </c:pt>
                <c:pt idx="329">
                  <c:v>8</c:v>
                </c:pt>
                <c:pt idx="330">
                  <c:v>7</c:v>
                </c:pt>
                <c:pt idx="331">
                  <c:v>8</c:v>
                </c:pt>
                <c:pt idx="332">
                  <c:v>2</c:v>
                </c:pt>
                <c:pt idx="333">
                  <c:v>4</c:v>
                </c:pt>
                <c:pt idx="334">
                  <c:v>7</c:v>
                </c:pt>
                <c:pt idx="335">
                  <c:v>1</c:v>
                </c:pt>
                <c:pt idx="336">
                  <c:v>1</c:v>
                </c:pt>
                <c:pt idx="337">
                  <c:v>1</c:v>
                </c:pt>
                <c:pt idx="338">
                  <c:v>5</c:v>
                </c:pt>
                <c:pt idx="339">
                  <c:v>7</c:v>
                </c:pt>
                <c:pt idx="340">
                  <c:v>8</c:v>
                </c:pt>
                <c:pt idx="341">
                  <c:v>8</c:v>
                </c:pt>
                <c:pt idx="342">
                  <c:v>5</c:v>
                </c:pt>
                <c:pt idx="343">
                  <c:v>6</c:v>
                </c:pt>
                <c:pt idx="344">
                  <c:v>5</c:v>
                </c:pt>
                <c:pt idx="345">
                  <c:v>8</c:v>
                </c:pt>
                <c:pt idx="346">
                  <c:v>7</c:v>
                </c:pt>
                <c:pt idx="347">
                  <c:v>5</c:v>
                </c:pt>
                <c:pt idx="348">
                  <c:v>6</c:v>
                </c:pt>
                <c:pt idx="349">
                  <c:v>1</c:v>
                </c:pt>
                <c:pt idx="350">
                  <c:v>7</c:v>
                </c:pt>
                <c:pt idx="351">
                  <c:v>7</c:v>
                </c:pt>
                <c:pt idx="352">
                  <c:v>4</c:v>
                </c:pt>
                <c:pt idx="353">
                  <c:v>8</c:v>
                </c:pt>
                <c:pt idx="354">
                  <c:v>2</c:v>
                </c:pt>
                <c:pt idx="355">
                  <c:v>1</c:v>
                </c:pt>
                <c:pt idx="356">
                  <c:v>4</c:v>
                </c:pt>
                <c:pt idx="357">
                  <c:v>6</c:v>
                </c:pt>
                <c:pt idx="358">
                  <c:v>6</c:v>
                </c:pt>
                <c:pt idx="359">
                  <c:v>7</c:v>
                </c:pt>
                <c:pt idx="360">
                  <c:v>6</c:v>
                </c:pt>
                <c:pt idx="361">
                  <c:v>1</c:v>
                </c:pt>
                <c:pt idx="362">
                  <c:v>7</c:v>
                </c:pt>
                <c:pt idx="363">
                  <c:v>1</c:v>
                </c:pt>
                <c:pt idx="364">
                  <c:v>1</c:v>
                </c:pt>
                <c:pt idx="365">
                  <c:v>3</c:v>
                </c:pt>
                <c:pt idx="366">
                  <c:v>6</c:v>
                </c:pt>
                <c:pt idx="367">
                  <c:v>2</c:v>
                </c:pt>
                <c:pt idx="368">
                  <c:v>8</c:v>
                </c:pt>
                <c:pt idx="369">
                  <c:v>1</c:v>
                </c:pt>
                <c:pt idx="370">
                  <c:v>6</c:v>
                </c:pt>
                <c:pt idx="371">
                  <c:v>3</c:v>
                </c:pt>
                <c:pt idx="372">
                  <c:v>5</c:v>
                </c:pt>
                <c:pt idx="373">
                  <c:v>3</c:v>
                </c:pt>
                <c:pt idx="374">
                  <c:v>7</c:v>
                </c:pt>
                <c:pt idx="375">
                  <c:v>8</c:v>
                </c:pt>
                <c:pt idx="376">
                  <c:v>5</c:v>
                </c:pt>
                <c:pt idx="377">
                  <c:v>2</c:v>
                </c:pt>
                <c:pt idx="378">
                  <c:v>2</c:v>
                </c:pt>
                <c:pt idx="379">
                  <c:v>4</c:v>
                </c:pt>
                <c:pt idx="380">
                  <c:v>5</c:v>
                </c:pt>
                <c:pt idx="381">
                  <c:v>8</c:v>
                </c:pt>
                <c:pt idx="382">
                  <c:v>1</c:v>
                </c:pt>
                <c:pt idx="383">
                  <c:v>8</c:v>
                </c:pt>
                <c:pt idx="384">
                  <c:v>7</c:v>
                </c:pt>
                <c:pt idx="385">
                  <c:v>6</c:v>
                </c:pt>
                <c:pt idx="386">
                  <c:v>7</c:v>
                </c:pt>
                <c:pt idx="387">
                  <c:v>3</c:v>
                </c:pt>
                <c:pt idx="388">
                  <c:v>3</c:v>
                </c:pt>
                <c:pt idx="389">
                  <c:v>8</c:v>
                </c:pt>
                <c:pt idx="390">
                  <c:v>6</c:v>
                </c:pt>
                <c:pt idx="391">
                  <c:v>6</c:v>
                </c:pt>
                <c:pt idx="392">
                  <c:v>8</c:v>
                </c:pt>
                <c:pt idx="393">
                  <c:v>4</c:v>
                </c:pt>
                <c:pt idx="394">
                  <c:v>8</c:v>
                </c:pt>
                <c:pt idx="395">
                  <c:v>8</c:v>
                </c:pt>
                <c:pt idx="396">
                  <c:v>8</c:v>
                </c:pt>
                <c:pt idx="397">
                  <c:v>1</c:v>
                </c:pt>
                <c:pt idx="398">
                  <c:v>7</c:v>
                </c:pt>
                <c:pt idx="399">
                  <c:v>5</c:v>
                </c:pt>
                <c:pt idx="400">
                  <c:v>7</c:v>
                </c:pt>
                <c:pt idx="401">
                  <c:v>6</c:v>
                </c:pt>
                <c:pt idx="402">
                  <c:v>6</c:v>
                </c:pt>
                <c:pt idx="403">
                  <c:v>7</c:v>
                </c:pt>
                <c:pt idx="404">
                  <c:v>8</c:v>
                </c:pt>
                <c:pt idx="405">
                  <c:v>7</c:v>
                </c:pt>
                <c:pt idx="406">
                  <c:v>1</c:v>
                </c:pt>
                <c:pt idx="407">
                  <c:v>1</c:v>
                </c:pt>
                <c:pt idx="408">
                  <c:v>8</c:v>
                </c:pt>
                <c:pt idx="409">
                  <c:v>4</c:v>
                </c:pt>
                <c:pt idx="410">
                  <c:v>1</c:v>
                </c:pt>
                <c:pt idx="411">
                  <c:v>2</c:v>
                </c:pt>
                <c:pt idx="412">
                  <c:v>2</c:v>
                </c:pt>
                <c:pt idx="413">
                  <c:v>1</c:v>
                </c:pt>
                <c:pt idx="414">
                  <c:v>5</c:v>
                </c:pt>
                <c:pt idx="415">
                  <c:v>2</c:v>
                </c:pt>
                <c:pt idx="416">
                  <c:v>7</c:v>
                </c:pt>
                <c:pt idx="417">
                  <c:v>1</c:v>
                </c:pt>
                <c:pt idx="418">
                  <c:v>4</c:v>
                </c:pt>
                <c:pt idx="419">
                  <c:v>4</c:v>
                </c:pt>
                <c:pt idx="420">
                  <c:v>7</c:v>
                </c:pt>
                <c:pt idx="421">
                  <c:v>2</c:v>
                </c:pt>
                <c:pt idx="422">
                  <c:v>4</c:v>
                </c:pt>
                <c:pt idx="423">
                  <c:v>6</c:v>
                </c:pt>
                <c:pt idx="424">
                  <c:v>6</c:v>
                </c:pt>
                <c:pt idx="425">
                  <c:v>1</c:v>
                </c:pt>
                <c:pt idx="426">
                  <c:v>8</c:v>
                </c:pt>
                <c:pt idx="427">
                  <c:v>5</c:v>
                </c:pt>
                <c:pt idx="428">
                  <c:v>7</c:v>
                </c:pt>
                <c:pt idx="429">
                  <c:v>2</c:v>
                </c:pt>
                <c:pt idx="430">
                  <c:v>3</c:v>
                </c:pt>
                <c:pt idx="431">
                  <c:v>2</c:v>
                </c:pt>
                <c:pt idx="432">
                  <c:v>1</c:v>
                </c:pt>
                <c:pt idx="433">
                  <c:v>6</c:v>
                </c:pt>
                <c:pt idx="434">
                  <c:v>6</c:v>
                </c:pt>
                <c:pt idx="435">
                  <c:v>4</c:v>
                </c:pt>
                <c:pt idx="436">
                  <c:v>6</c:v>
                </c:pt>
                <c:pt idx="437">
                  <c:v>1</c:v>
                </c:pt>
                <c:pt idx="438">
                  <c:v>1</c:v>
                </c:pt>
                <c:pt idx="439">
                  <c:v>3</c:v>
                </c:pt>
                <c:pt idx="440">
                  <c:v>1</c:v>
                </c:pt>
                <c:pt idx="441">
                  <c:v>3</c:v>
                </c:pt>
                <c:pt idx="442">
                  <c:v>6</c:v>
                </c:pt>
                <c:pt idx="443">
                  <c:v>6</c:v>
                </c:pt>
                <c:pt idx="444">
                  <c:v>8</c:v>
                </c:pt>
                <c:pt idx="445">
                  <c:v>2</c:v>
                </c:pt>
                <c:pt idx="446">
                  <c:v>5</c:v>
                </c:pt>
                <c:pt idx="447">
                  <c:v>8</c:v>
                </c:pt>
                <c:pt idx="448">
                  <c:v>8</c:v>
                </c:pt>
                <c:pt idx="449">
                  <c:v>2</c:v>
                </c:pt>
                <c:pt idx="450">
                  <c:v>2</c:v>
                </c:pt>
                <c:pt idx="451">
                  <c:v>4</c:v>
                </c:pt>
                <c:pt idx="452">
                  <c:v>3</c:v>
                </c:pt>
                <c:pt idx="453">
                  <c:v>5</c:v>
                </c:pt>
                <c:pt idx="454">
                  <c:v>7</c:v>
                </c:pt>
                <c:pt idx="455">
                  <c:v>5</c:v>
                </c:pt>
                <c:pt idx="456">
                  <c:v>8</c:v>
                </c:pt>
                <c:pt idx="457">
                  <c:v>5</c:v>
                </c:pt>
                <c:pt idx="458">
                  <c:v>7</c:v>
                </c:pt>
                <c:pt idx="459">
                  <c:v>1</c:v>
                </c:pt>
                <c:pt idx="460">
                  <c:v>7</c:v>
                </c:pt>
                <c:pt idx="461">
                  <c:v>1</c:v>
                </c:pt>
                <c:pt idx="462">
                  <c:v>6</c:v>
                </c:pt>
                <c:pt idx="463">
                  <c:v>5</c:v>
                </c:pt>
                <c:pt idx="464">
                  <c:v>6</c:v>
                </c:pt>
                <c:pt idx="465">
                  <c:v>5</c:v>
                </c:pt>
                <c:pt idx="466">
                  <c:v>4</c:v>
                </c:pt>
                <c:pt idx="467">
                  <c:v>8</c:v>
                </c:pt>
                <c:pt idx="468">
                  <c:v>3</c:v>
                </c:pt>
                <c:pt idx="469">
                  <c:v>7</c:v>
                </c:pt>
                <c:pt idx="470">
                  <c:v>1</c:v>
                </c:pt>
                <c:pt idx="471">
                  <c:v>8</c:v>
                </c:pt>
                <c:pt idx="472">
                  <c:v>5</c:v>
                </c:pt>
                <c:pt idx="473">
                  <c:v>7</c:v>
                </c:pt>
                <c:pt idx="474">
                  <c:v>2</c:v>
                </c:pt>
                <c:pt idx="475">
                  <c:v>6</c:v>
                </c:pt>
                <c:pt idx="476">
                  <c:v>7</c:v>
                </c:pt>
                <c:pt idx="477">
                  <c:v>2</c:v>
                </c:pt>
                <c:pt idx="478">
                  <c:v>8</c:v>
                </c:pt>
                <c:pt idx="479">
                  <c:v>6</c:v>
                </c:pt>
                <c:pt idx="480">
                  <c:v>4</c:v>
                </c:pt>
                <c:pt idx="481">
                  <c:v>2</c:v>
                </c:pt>
                <c:pt idx="482">
                  <c:v>4</c:v>
                </c:pt>
                <c:pt idx="483">
                  <c:v>5</c:v>
                </c:pt>
                <c:pt idx="484">
                  <c:v>8</c:v>
                </c:pt>
                <c:pt idx="485">
                  <c:v>8</c:v>
                </c:pt>
                <c:pt idx="486">
                  <c:v>5</c:v>
                </c:pt>
                <c:pt idx="487">
                  <c:v>8</c:v>
                </c:pt>
                <c:pt idx="488">
                  <c:v>5</c:v>
                </c:pt>
                <c:pt idx="489">
                  <c:v>5</c:v>
                </c:pt>
                <c:pt idx="490">
                  <c:v>1</c:v>
                </c:pt>
              </c:numCache>
            </c:numRef>
          </c:xVal>
          <c:yVal>
            <c:numRef>
              <c:f>'Q5'!$E$3:$E$493</c:f>
              <c:numCache>
                <c:formatCode>General</c:formatCode>
                <c:ptCount val="491"/>
                <c:pt idx="0">
                  <c:v>1063</c:v>
                </c:pt>
                <c:pt idx="1">
                  <c:v>892</c:v>
                </c:pt>
                <c:pt idx="2">
                  <c:v>886</c:v>
                </c:pt>
                <c:pt idx="3">
                  <c:v>827</c:v>
                </c:pt>
                <c:pt idx="4">
                  <c:v>822</c:v>
                </c:pt>
                <c:pt idx="5">
                  <c:v>791</c:v>
                </c:pt>
                <c:pt idx="6">
                  <c:v>709</c:v>
                </c:pt>
                <c:pt idx="7">
                  <c:v>695</c:v>
                </c:pt>
                <c:pt idx="8">
                  <c:v>679</c:v>
                </c:pt>
                <c:pt idx="9">
                  <c:v>676</c:v>
                </c:pt>
                <c:pt idx="10">
                  <c:v>603</c:v>
                </c:pt>
                <c:pt idx="11">
                  <c:v>557</c:v>
                </c:pt>
                <c:pt idx="12">
                  <c:v>542</c:v>
                </c:pt>
                <c:pt idx="13">
                  <c:v>519</c:v>
                </c:pt>
                <c:pt idx="14">
                  <c:v>505</c:v>
                </c:pt>
                <c:pt idx="15">
                  <c:v>500</c:v>
                </c:pt>
                <c:pt idx="16">
                  <c:v>463</c:v>
                </c:pt>
                <c:pt idx="17">
                  <c:v>462</c:v>
                </c:pt>
                <c:pt idx="18">
                  <c:v>430</c:v>
                </c:pt>
                <c:pt idx="19">
                  <c:v>403</c:v>
                </c:pt>
                <c:pt idx="20">
                  <c:v>402</c:v>
                </c:pt>
                <c:pt idx="21">
                  <c:v>390</c:v>
                </c:pt>
                <c:pt idx="22">
                  <c:v>387</c:v>
                </c:pt>
                <c:pt idx="23">
                  <c:v>384</c:v>
                </c:pt>
                <c:pt idx="24">
                  <c:v>362</c:v>
                </c:pt>
                <c:pt idx="25">
                  <c:v>359</c:v>
                </c:pt>
                <c:pt idx="26">
                  <c:v>353</c:v>
                </c:pt>
                <c:pt idx="27">
                  <c:v>344</c:v>
                </c:pt>
                <c:pt idx="28">
                  <c:v>342</c:v>
                </c:pt>
                <c:pt idx="29">
                  <c:v>340</c:v>
                </c:pt>
                <c:pt idx="30">
                  <c:v>338</c:v>
                </c:pt>
                <c:pt idx="31">
                  <c:v>331</c:v>
                </c:pt>
                <c:pt idx="32">
                  <c:v>317</c:v>
                </c:pt>
                <c:pt idx="33">
                  <c:v>311</c:v>
                </c:pt>
                <c:pt idx="34">
                  <c:v>295</c:v>
                </c:pt>
                <c:pt idx="35">
                  <c:v>294</c:v>
                </c:pt>
                <c:pt idx="36">
                  <c:v>292</c:v>
                </c:pt>
                <c:pt idx="37">
                  <c:v>292</c:v>
                </c:pt>
                <c:pt idx="38">
                  <c:v>291</c:v>
                </c:pt>
                <c:pt idx="39">
                  <c:v>280</c:v>
                </c:pt>
                <c:pt idx="40">
                  <c:v>279</c:v>
                </c:pt>
                <c:pt idx="41">
                  <c:v>273</c:v>
                </c:pt>
                <c:pt idx="42">
                  <c:v>261</c:v>
                </c:pt>
                <c:pt idx="43">
                  <c:v>257</c:v>
                </c:pt>
                <c:pt idx="44">
                  <c:v>255</c:v>
                </c:pt>
                <c:pt idx="45">
                  <c:v>251</c:v>
                </c:pt>
                <c:pt idx="46">
                  <c:v>251</c:v>
                </c:pt>
                <c:pt idx="47">
                  <c:v>242</c:v>
                </c:pt>
                <c:pt idx="48">
                  <c:v>238</c:v>
                </c:pt>
                <c:pt idx="49">
                  <c:v>236</c:v>
                </c:pt>
                <c:pt idx="50">
                  <c:v>235</c:v>
                </c:pt>
                <c:pt idx="51">
                  <c:v>234</c:v>
                </c:pt>
                <c:pt idx="52">
                  <c:v>233</c:v>
                </c:pt>
                <c:pt idx="53">
                  <c:v>233</c:v>
                </c:pt>
                <c:pt idx="54">
                  <c:v>232</c:v>
                </c:pt>
                <c:pt idx="55">
                  <c:v>232</c:v>
                </c:pt>
                <c:pt idx="56">
                  <c:v>230</c:v>
                </c:pt>
                <c:pt idx="57">
                  <c:v>229</c:v>
                </c:pt>
                <c:pt idx="58">
                  <c:v>223</c:v>
                </c:pt>
                <c:pt idx="59">
                  <c:v>221</c:v>
                </c:pt>
                <c:pt idx="60">
                  <c:v>218</c:v>
                </c:pt>
                <c:pt idx="61">
                  <c:v>216</c:v>
                </c:pt>
                <c:pt idx="62">
                  <c:v>214</c:v>
                </c:pt>
                <c:pt idx="63">
                  <c:v>212</c:v>
                </c:pt>
                <c:pt idx="64">
                  <c:v>212</c:v>
                </c:pt>
                <c:pt idx="65">
                  <c:v>211</c:v>
                </c:pt>
                <c:pt idx="66">
                  <c:v>207</c:v>
                </c:pt>
                <c:pt idx="67">
                  <c:v>206</c:v>
                </c:pt>
                <c:pt idx="68">
                  <c:v>204</c:v>
                </c:pt>
                <c:pt idx="69">
                  <c:v>204</c:v>
                </c:pt>
                <c:pt idx="70">
                  <c:v>201</c:v>
                </c:pt>
                <c:pt idx="71">
                  <c:v>200</c:v>
                </c:pt>
                <c:pt idx="72">
                  <c:v>195</c:v>
                </c:pt>
                <c:pt idx="73">
                  <c:v>191</c:v>
                </c:pt>
                <c:pt idx="74">
                  <c:v>186</c:v>
                </c:pt>
                <c:pt idx="75">
                  <c:v>185</c:v>
                </c:pt>
                <c:pt idx="76">
                  <c:v>185</c:v>
                </c:pt>
                <c:pt idx="77">
                  <c:v>183</c:v>
                </c:pt>
                <c:pt idx="78">
                  <c:v>181</c:v>
                </c:pt>
                <c:pt idx="79">
                  <c:v>180</c:v>
                </c:pt>
                <c:pt idx="80">
                  <c:v>180</c:v>
                </c:pt>
                <c:pt idx="81">
                  <c:v>180</c:v>
                </c:pt>
                <c:pt idx="82">
                  <c:v>179</c:v>
                </c:pt>
                <c:pt idx="83">
                  <c:v>177</c:v>
                </c:pt>
                <c:pt idx="84">
                  <c:v>177</c:v>
                </c:pt>
                <c:pt idx="85">
                  <c:v>175</c:v>
                </c:pt>
                <c:pt idx="86">
                  <c:v>173</c:v>
                </c:pt>
                <c:pt idx="87">
                  <c:v>170</c:v>
                </c:pt>
                <c:pt idx="88">
                  <c:v>169</c:v>
                </c:pt>
                <c:pt idx="89">
                  <c:v>161</c:v>
                </c:pt>
                <c:pt idx="90">
                  <c:v>160</c:v>
                </c:pt>
                <c:pt idx="91">
                  <c:v>160</c:v>
                </c:pt>
                <c:pt idx="92">
                  <c:v>160</c:v>
                </c:pt>
                <c:pt idx="93">
                  <c:v>158</c:v>
                </c:pt>
                <c:pt idx="94">
                  <c:v>155</c:v>
                </c:pt>
                <c:pt idx="95">
                  <c:v>154</c:v>
                </c:pt>
                <c:pt idx="96">
                  <c:v>154</c:v>
                </c:pt>
                <c:pt idx="97">
                  <c:v>152</c:v>
                </c:pt>
                <c:pt idx="98">
                  <c:v>152</c:v>
                </c:pt>
                <c:pt idx="99">
                  <c:v>152</c:v>
                </c:pt>
                <c:pt idx="100">
                  <c:v>149</c:v>
                </c:pt>
                <c:pt idx="101">
                  <c:v>148</c:v>
                </c:pt>
                <c:pt idx="102">
                  <c:v>145</c:v>
                </c:pt>
                <c:pt idx="103">
                  <c:v>145</c:v>
                </c:pt>
                <c:pt idx="104">
                  <c:v>145</c:v>
                </c:pt>
                <c:pt idx="105">
                  <c:v>145</c:v>
                </c:pt>
                <c:pt idx="106">
                  <c:v>144</c:v>
                </c:pt>
                <c:pt idx="107">
                  <c:v>143</c:v>
                </c:pt>
                <c:pt idx="108">
                  <c:v>142</c:v>
                </c:pt>
                <c:pt idx="109">
                  <c:v>140</c:v>
                </c:pt>
                <c:pt idx="110">
                  <c:v>140</c:v>
                </c:pt>
                <c:pt idx="111">
                  <c:v>139</c:v>
                </c:pt>
                <c:pt idx="112">
                  <c:v>138</c:v>
                </c:pt>
                <c:pt idx="113">
                  <c:v>135</c:v>
                </c:pt>
                <c:pt idx="114">
                  <c:v>130</c:v>
                </c:pt>
                <c:pt idx="115">
                  <c:v>129</c:v>
                </c:pt>
                <c:pt idx="116">
                  <c:v>128</c:v>
                </c:pt>
                <c:pt idx="117">
                  <c:v>128</c:v>
                </c:pt>
                <c:pt idx="118">
                  <c:v>127</c:v>
                </c:pt>
                <c:pt idx="119">
                  <c:v>123</c:v>
                </c:pt>
                <c:pt idx="120">
                  <c:v>123</c:v>
                </c:pt>
                <c:pt idx="121">
                  <c:v>122</c:v>
                </c:pt>
                <c:pt idx="122">
                  <c:v>121</c:v>
                </c:pt>
                <c:pt idx="123">
                  <c:v>121</c:v>
                </c:pt>
                <c:pt idx="124">
                  <c:v>121</c:v>
                </c:pt>
                <c:pt idx="125">
                  <c:v>119</c:v>
                </c:pt>
                <c:pt idx="126">
                  <c:v>118</c:v>
                </c:pt>
                <c:pt idx="127">
                  <c:v>118</c:v>
                </c:pt>
                <c:pt idx="128">
                  <c:v>117</c:v>
                </c:pt>
                <c:pt idx="129">
                  <c:v>115</c:v>
                </c:pt>
                <c:pt idx="130">
                  <c:v>115</c:v>
                </c:pt>
                <c:pt idx="131">
                  <c:v>114</c:v>
                </c:pt>
                <c:pt idx="132">
                  <c:v>112</c:v>
                </c:pt>
                <c:pt idx="133">
                  <c:v>111</c:v>
                </c:pt>
                <c:pt idx="134">
                  <c:v>109</c:v>
                </c:pt>
                <c:pt idx="135">
                  <c:v>108</c:v>
                </c:pt>
                <c:pt idx="136">
                  <c:v>106</c:v>
                </c:pt>
                <c:pt idx="137">
                  <c:v>106</c:v>
                </c:pt>
                <c:pt idx="138">
                  <c:v>106</c:v>
                </c:pt>
                <c:pt idx="139">
                  <c:v>105</c:v>
                </c:pt>
                <c:pt idx="140">
                  <c:v>105</c:v>
                </c:pt>
                <c:pt idx="141">
                  <c:v>104</c:v>
                </c:pt>
                <c:pt idx="142">
                  <c:v>102</c:v>
                </c:pt>
                <c:pt idx="143">
                  <c:v>102</c:v>
                </c:pt>
                <c:pt idx="144">
                  <c:v>101</c:v>
                </c:pt>
                <c:pt idx="145">
                  <c:v>100</c:v>
                </c:pt>
                <c:pt idx="146">
                  <c:v>100</c:v>
                </c:pt>
                <c:pt idx="147">
                  <c:v>100</c:v>
                </c:pt>
                <c:pt idx="148">
                  <c:v>100</c:v>
                </c:pt>
                <c:pt idx="149">
                  <c:v>99</c:v>
                </c:pt>
                <c:pt idx="150">
                  <c:v>99</c:v>
                </c:pt>
                <c:pt idx="151">
                  <c:v>98</c:v>
                </c:pt>
                <c:pt idx="152">
                  <c:v>95</c:v>
                </c:pt>
                <c:pt idx="153">
                  <c:v>94</c:v>
                </c:pt>
                <c:pt idx="154">
                  <c:v>93</c:v>
                </c:pt>
                <c:pt idx="155">
                  <c:v>92</c:v>
                </c:pt>
                <c:pt idx="156">
                  <c:v>92</c:v>
                </c:pt>
                <c:pt idx="157">
                  <c:v>92</c:v>
                </c:pt>
                <c:pt idx="158">
                  <c:v>92</c:v>
                </c:pt>
                <c:pt idx="159">
                  <c:v>92</c:v>
                </c:pt>
                <c:pt idx="160">
                  <c:v>91</c:v>
                </c:pt>
                <c:pt idx="161">
                  <c:v>91</c:v>
                </c:pt>
                <c:pt idx="162">
                  <c:v>91</c:v>
                </c:pt>
                <c:pt idx="163">
                  <c:v>90</c:v>
                </c:pt>
                <c:pt idx="164">
                  <c:v>90</c:v>
                </c:pt>
                <c:pt idx="165">
                  <c:v>90</c:v>
                </c:pt>
                <c:pt idx="166">
                  <c:v>88</c:v>
                </c:pt>
                <c:pt idx="167">
                  <c:v>88</c:v>
                </c:pt>
                <c:pt idx="168">
                  <c:v>88</c:v>
                </c:pt>
                <c:pt idx="169">
                  <c:v>87</c:v>
                </c:pt>
                <c:pt idx="170">
                  <c:v>87</c:v>
                </c:pt>
                <c:pt idx="171">
                  <c:v>87</c:v>
                </c:pt>
                <c:pt idx="172">
                  <c:v>86</c:v>
                </c:pt>
                <c:pt idx="173">
                  <c:v>86</c:v>
                </c:pt>
                <c:pt idx="174">
                  <c:v>85</c:v>
                </c:pt>
                <c:pt idx="175">
                  <c:v>85</c:v>
                </c:pt>
                <c:pt idx="176">
                  <c:v>85</c:v>
                </c:pt>
                <c:pt idx="177">
                  <c:v>84</c:v>
                </c:pt>
                <c:pt idx="178">
                  <c:v>84</c:v>
                </c:pt>
                <c:pt idx="179">
                  <c:v>82</c:v>
                </c:pt>
                <c:pt idx="180">
                  <c:v>81</c:v>
                </c:pt>
                <c:pt idx="181">
                  <c:v>81</c:v>
                </c:pt>
                <c:pt idx="182">
                  <c:v>80</c:v>
                </c:pt>
                <c:pt idx="183">
                  <c:v>80</c:v>
                </c:pt>
                <c:pt idx="184">
                  <c:v>80</c:v>
                </c:pt>
                <c:pt idx="185">
                  <c:v>80</c:v>
                </c:pt>
                <c:pt idx="186">
                  <c:v>80</c:v>
                </c:pt>
                <c:pt idx="187">
                  <c:v>80</c:v>
                </c:pt>
                <c:pt idx="188">
                  <c:v>80</c:v>
                </c:pt>
                <c:pt idx="189">
                  <c:v>79</c:v>
                </c:pt>
                <c:pt idx="190">
                  <c:v>78</c:v>
                </c:pt>
                <c:pt idx="191">
                  <c:v>78</c:v>
                </c:pt>
                <c:pt idx="192">
                  <c:v>78</c:v>
                </c:pt>
                <c:pt idx="193">
                  <c:v>78</c:v>
                </c:pt>
                <c:pt idx="194">
                  <c:v>77</c:v>
                </c:pt>
                <c:pt idx="195">
                  <c:v>76</c:v>
                </c:pt>
                <c:pt idx="196">
                  <c:v>75</c:v>
                </c:pt>
                <c:pt idx="197">
                  <c:v>75</c:v>
                </c:pt>
                <c:pt idx="198">
                  <c:v>75</c:v>
                </c:pt>
                <c:pt idx="199">
                  <c:v>74</c:v>
                </c:pt>
                <c:pt idx="200">
                  <c:v>72</c:v>
                </c:pt>
                <c:pt idx="201">
                  <c:v>72</c:v>
                </c:pt>
                <c:pt idx="202">
                  <c:v>72</c:v>
                </c:pt>
                <c:pt idx="203">
                  <c:v>72</c:v>
                </c:pt>
                <c:pt idx="204">
                  <c:v>71</c:v>
                </c:pt>
                <c:pt idx="205">
                  <c:v>71</c:v>
                </c:pt>
                <c:pt idx="206">
                  <c:v>71</c:v>
                </c:pt>
                <c:pt idx="207">
                  <c:v>71</c:v>
                </c:pt>
                <c:pt idx="208">
                  <c:v>71</c:v>
                </c:pt>
                <c:pt idx="209">
                  <c:v>70</c:v>
                </c:pt>
                <c:pt idx="210">
                  <c:v>70</c:v>
                </c:pt>
                <c:pt idx="211">
                  <c:v>70</c:v>
                </c:pt>
                <c:pt idx="212">
                  <c:v>70</c:v>
                </c:pt>
                <c:pt idx="213">
                  <c:v>70</c:v>
                </c:pt>
                <c:pt idx="214">
                  <c:v>70</c:v>
                </c:pt>
                <c:pt idx="215">
                  <c:v>70</c:v>
                </c:pt>
                <c:pt idx="216">
                  <c:v>70</c:v>
                </c:pt>
                <c:pt idx="217">
                  <c:v>70</c:v>
                </c:pt>
                <c:pt idx="218">
                  <c:v>70</c:v>
                </c:pt>
                <c:pt idx="219">
                  <c:v>69</c:v>
                </c:pt>
                <c:pt idx="220">
                  <c:v>68</c:v>
                </c:pt>
                <c:pt idx="221">
                  <c:v>67</c:v>
                </c:pt>
                <c:pt idx="222">
                  <c:v>66</c:v>
                </c:pt>
                <c:pt idx="223">
                  <c:v>66</c:v>
                </c:pt>
                <c:pt idx="224">
                  <c:v>65</c:v>
                </c:pt>
                <c:pt idx="225">
                  <c:v>65</c:v>
                </c:pt>
                <c:pt idx="226">
                  <c:v>64</c:v>
                </c:pt>
                <c:pt idx="227">
                  <c:v>64</c:v>
                </c:pt>
                <c:pt idx="228">
                  <c:v>61</c:v>
                </c:pt>
                <c:pt idx="229">
                  <c:v>61</c:v>
                </c:pt>
                <c:pt idx="230">
                  <c:v>61</c:v>
                </c:pt>
                <c:pt idx="231">
                  <c:v>61</c:v>
                </c:pt>
                <c:pt idx="232">
                  <c:v>60</c:v>
                </c:pt>
                <c:pt idx="233">
                  <c:v>60</c:v>
                </c:pt>
                <c:pt idx="234">
                  <c:v>60</c:v>
                </c:pt>
                <c:pt idx="235">
                  <c:v>60</c:v>
                </c:pt>
                <c:pt idx="236">
                  <c:v>60</c:v>
                </c:pt>
                <c:pt idx="237">
                  <c:v>60</c:v>
                </c:pt>
                <c:pt idx="238">
                  <c:v>60</c:v>
                </c:pt>
                <c:pt idx="239">
                  <c:v>58</c:v>
                </c:pt>
                <c:pt idx="240">
                  <c:v>57</c:v>
                </c:pt>
                <c:pt idx="241">
                  <c:v>57</c:v>
                </c:pt>
                <c:pt idx="242">
                  <c:v>56</c:v>
                </c:pt>
                <c:pt idx="243">
                  <c:v>56</c:v>
                </c:pt>
                <c:pt idx="244">
                  <c:v>55</c:v>
                </c:pt>
                <c:pt idx="245">
                  <c:v>55</c:v>
                </c:pt>
                <c:pt idx="246">
                  <c:v>54</c:v>
                </c:pt>
                <c:pt idx="247">
                  <c:v>54</c:v>
                </c:pt>
                <c:pt idx="248">
                  <c:v>54</c:v>
                </c:pt>
                <c:pt idx="249">
                  <c:v>53</c:v>
                </c:pt>
                <c:pt idx="250">
                  <c:v>53</c:v>
                </c:pt>
                <c:pt idx="251">
                  <c:v>52</c:v>
                </c:pt>
                <c:pt idx="252">
                  <c:v>52</c:v>
                </c:pt>
                <c:pt idx="253">
                  <c:v>52</c:v>
                </c:pt>
                <c:pt idx="254">
                  <c:v>52</c:v>
                </c:pt>
                <c:pt idx="255">
                  <c:v>52</c:v>
                </c:pt>
                <c:pt idx="256">
                  <c:v>52</c:v>
                </c:pt>
                <c:pt idx="257">
                  <c:v>51</c:v>
                </c:pt>
                <c:pt idx="258">
                  <c:v>51</c:v>
                </c:pt>
                <c:pt idx="259">
                  <c:v>51</c:v>
                </c:pt>
                <c:pt idx="260">
                  <c:v>50</c:v>
                </c:pt>
                <c:pt idx="261">
                  <c:v>50</c:v>
                </c:pt>
                <c:pt idx="262">
                  <c:v>50</c:v>
                </c:pt>
                <c:pt idx="263">
                  <c:v>50</c:v>
                </c:pt>
                <c:pt idx="264">
                  <c:v>50</c:v>
                </c:pt>
                <c:pt idx="265">
                  <c:v>50</c:v>
                </c:pt>
                <c:pt idx="266">
                  <c:v>50</c:v>
                </c:pt>
                <c:pt idx="267">
                  <c:v>50</c:v>
                </c:pt>
                <c:pt idx="268">
                  <c:v>50</c:v>
                </c:pt>
                <c:pt idx="269">
                  <c:v>50</c:v>
                </c:pt>
                <c:pt idx="270">
                  <c:v>49</c:v>
                </c:pt>
                <c:pt idx="271">
                  <c:v>49</c:v>
                </c:pt>
                <c:pt idx="272">
                  <c:v>49</c:v>
                </c:pt>
                <c:pt idx="273">
                  <c:v>49</c:v>
                </c:pt>
                <c:pt idx="274">
                  <c:v>48</c:v>
                </c:pt>
                <c:pt idx="275">
                  <c:v>48</c:v>
                </c:pt>
                <c:pt idx="276">
                  <c:v>48</c:v>
                </c:pt>
                <c:pt idx="277">
                  <c:v>48</c:v>
                </c:pt>
                <c:pt idx="278">
                  <c:v>48</c:v>
                </c:pt>
                <c:pt idx="279">
                  <c:v>48</c:v>
                </c:pt>
                <c:pt idx="280">
                  <c:v>46</c:v>
                </c:pt>
                <c:pt idx="281">
                  <c:v>45</c:v>
                </c:pt>
                <c:pt idx="282">
                  <c:v>45</c:v>
                </c:pt>
                <c:pt idx="283">
                  <c:v>45</c:v>
                </c:pt>
                <c:pt idx="284">
                  <c:v>45</c:v>
                </c:pt>
                <c:pt idx="285">
                  <c:v>45</c:v>
                </c:pt>
                <c:pt idx="286">
                  <c:v>44</c:v>
                </c:pt>
                <c:pt idx="287">
                  <c:v>44</c:v>
                </c:pt>
                <c:pt idx="288">
                  <c:v>44</c:v>
                </c:pt>
                <c:pt idx="289">
                  <c:v>44</c:v>
                </c:pt>
                <c:pt idx="290">
                  <c:v>44</c:v>
                </c:pt>
                <c:pt idx="291">
                  <c:v>44</c:v>
                </c:pt>
                <c:pt idx="292">
                  <c:v>43</c:v>
                </c:pt>
                <c:pt idx="293">
                  <c:v>43</c:v>
                </c:pt>
                <c:pt idx="294">
                  <c:v>42</c:v>
                </c:pt>
                <c:pt idx="295">
                  <c:v>42</c:v>
                </c:pt>
                <c:pt idx="296">
                  <c:v>42</c:v>
                </c:pt>
                <c:pt idx="297">
                  <c:v>42</c:v>
                </c:pt>
                <c:pt idx="298">
                  <c:v>41</c:v>
                </c:pt>
                <c:pt idx="299">
                  <c:v>41</c:v>
                </c:pt>
                <c:pt idx="300">
                  <c:v>41</c:v>
                </c:pt>
                <c:pt idx="301">
                  <c:v>41</c:v>
                </c:pt>
                <c:pt idx="302">
                  <c:v>40</c:v>
                </c:pt>
                <c:pt idx="303">
                  <c:v>40</c:v>
                </c:pt>
                <c:pt idx="304">
                  <c:v>40</c:v>
                </c:pt>
                <c:pt idx="305">
                  <c:v>40</c:v>
                </c:pt>
                <c:pt idx="306">
                  <c:v>40</c:v>
                </c:pt>
                <c:pt idx="307">
                  <c:v>40</c:v>
                </c:pt>
                <c:pt idx="308">
                  <c:v>40</c:v>
                </c:pt>
                <c:pt idx="309">
                  <c:v>38</c:v>
                </c:pt>
                <c:pt idx="310">
                  <c:v>38</c:v>
                </c:pt>
                <c:pt idx="311">
                  <c:v>38</c:v>
                </c:pt>
                <c:pt idx="312">
                  <c:v>37</c:v>
                </c:pt>
                <c:pt idx="313">
                  <c:v>37</c:v>
                </c:pt>
                <c:pt idx="314">
                  <c:v>37</c:v>
                </c:pt>
                <c:pt idx="315">
                  <c:v>36</c:v>
                </c:pt>
                <c:pt idx="316">
                  <c:v>36</c:v>
                </c:pt>
                <c:pt idx="317">
                  <c:v>36</c:v>
                </c:pt>
                <c:pt idx="318">
                  <c:v>36</c:v>
                </c:pt>
                <c:pt idx="319">
                  <c:v>35</c:v>
                </c:pt>
                <c:pt idx="320">
                  <c:v>35</c:v>
                </c:pt>
                <c:pt idx="321">
                  <c:v>35</c:v>
                </c:pt>
                <c:pt idx="322">
                  <c:v>35</c:v>
                </c:pt>
                <c:pt idx="323">
                  <c:v>34</c:v>
                </c:pt>
                <c:pt idx="324">
                  <c:v>34</c:v>
                </c:pt>
                <c:pt idx="325">
                  <c:v>34</c:v>
                </c:pt>
                <c:pt idx="326">
                  <c:v>33</c:v>
                </c:pt>
                <c:pt idx="327">
                  <c:v>33</c:v>
                </c:pt>
                <c:pt idx="328">
                  <c:v>33</c:v>
                </c:pt>
                <c:pt idx="329">
                  <c:v>33</c:v>
                </c:pt>
                <c:pt idx="330">
                  <c:v>32</c:v>
                </c:pt>
                <c:pt idx="331">
                  <c:v>31</c:v>
                </c:pt>
                <c:pt idx="332">
                  <c:v>31</c:v>
                </c:pt>
                <c:pt idx="333">
                  <c:v>31</c:v>
                </c:pt>
                <c:pt idx="334">
                  <c:v>30</c:v>
                </c:pt>
                <c:pt idx="335">
                  <c:v>30</c:v>
                </c:pt>
                <c:pt idx="336">
                  <c:v>30</c:v>
                </c:pt>
                <c:pt idx="337">
                  <c:v>30</c:v>
                </c:pt>
                <c:pt idx="338">
                  <c:v>30</c:v>
                </c:pt>
                <c:pt idx="339">
                  <c:v>30</c:v>
                </c:pt>
                <c:pt idx="340">
                  <c:v>30</c:v>
                </c:pt>
                <c:pt idx="341">
                  <c:v>30</c:v>
                </c:pt>
                <c:pt idx="342">
                  <c:v>30</c:v>
                </c:pt>
                <c:pt idx="343">
                  <c:v>30</c:v>
                </c:pt>
                <c:pt idx="344">
                  <c:v>30</c:v>
                </c:pt>
                <c:pt idx="345">
                  <c:v>30</c:v>
                </c:pt>
                <c:pt idx="346">
                  <c:v>29</c:v>
                </c:pt>
                <c:pt idx="347">
                  <c:v>29</c:v>
                </c:pt>
                <c:pt idx="348">
                  <c:v>28</c:v>
                </c:pt>
                <c:pt idx="349">
                  <c:v>28</c:v>
                </c:pt>
                <c:pt idx="350">
                  <c:v>28</c:v>
                </c:pt>
                <c:pt idx="351">
                  <c:v>28</c:v>
                </c:pt>
                <c:pt idx="352">
                  <c:v>27</c:v>
                </c:pt>
                <c:pt idx="353">
                  <c:v>27</c:v>
                </c:pt>
                <c:pt idx="354">
                  <c:v>27</c:v>
                </c:pt>
                <c:pt idx="355">
                  <c:v>27</c:v>
                </c:pt>
                <c:pt idx="356">
                  <c:v>26</c:v>
                </c:pt>
                <c:pt idx="357">
                  <c:v>26</c:v>
                </c:pt>
                <c:pt idx="358">
                  <c:v>25</c:v>
                </c:pt>
                <c:pt idx="359">
                  <c:v>25</c:v>
                </c:pt>
                <c:pt idx="360">
                  <c:v>25</c:v>
                </c:pt>
                <c:pt idx="361">
                  <c:v>25</c:v>
                </c:pt>
                <c:pt idx="362">
                  <c:v>24</c:v>
                </c:pt>
                <c:pt idx="363">
                  <c:v>24</c:v>
                </c:pt>
                <c:pt idx="364">
                  <c:v>24</c:v>
                </c:pt>
                <c:pt idx="365">
                  <c:v>24</c:v>
                </c:pt>
                <c:pt idx="366">
                  <c:v>24</c:v>
                </c:pt>
                <c:pt idx="367">
                  <c:v>23</c:v>
                </c:pt>
                <c:pt idx="368">
                  <c:v>22</c:v>
                </c:pt>
                <c:pt idx="369">
                  <c:v>22</c:v>
                </c:pt>
                <c:pt idx="370">
                  <c:v>22</c:v>
                </c:pt>
                <c:pt idx="371">
                  <c:v>22</c:v>
                </c:pt>
                <c:pt idx="372">
                  <c:v>21</c:v>
                </c:pt>
                <c:pt idx="373">
                  <c:v>21</c:v>
                </c:pt>
                <c:pt idx="374">
                  <c:v>21</c:v>
                </c:pt>
                <c:pt idx="375">
                  <c:v>20</c:v>
                </c:pt>
                <c:pt idx="376">
                  <c:v>20</c:v>
                </c:pt>
                <c:pt idx="377">
                  <c:v>20</c:v>
                </c:pt>
                <c:pt idx="378">
                  <c:v>20</c:v>
                </c:pt>
                <c:pt idx="379">
                  <c:v>20</c:v>
                </c:pt>
                <c:pt idx="380">
                  <c:v>20</c:v>
                </c:pt>
                <c:pt idx="381">
                  <c:v>20</c:v>
                </c:pt>
                <c:pt idx="382">
                  <c:v>20</c:v>
                </c:pt>
                <c:pt idx="383">
                  <c:v>20</c:v>
                </c:pt>
                <c:pt idx="384">
                  <c:v>20</c:v>
                </c:pt>
                <c:pt idx="385">
                  <c:v>20</c:v>
                </c:pt>
                <c:pt idx="386">
                  <c:v>19</c:v>
                </c:pt>
                <c:pt idx="387">
                  <c:v>19</c:v>
                </c:pt>
                <c:pt idx="388">
                  <c:v>19</c:v>
                </c:pt>
                <c:pt idx="389">
                  <c:v>18</c:v>
                </c:pt>
                <c:pt idx="390">
                  <c:v>18</c:v>
                </c:pt>
                <c:pt idx="391">
                  <c:v>18</c:v>
                </c:pt>
                <c:pt idx="392">
                  <c:v>18</c:v>
                </c:pt>
                <c:pt idx="393">
                  <c:v>17</c:v>
                </c:pt>
                <c:pt idx="394">
                  <c:v>17</c:v>
                </c:pt>
                <c:pt idx="395">
                  <c:v>16</c:v>
                </c:pt>
                <c:pt idx="396">
                  <c:v>16</c:v>
                </c:pt>
                <c:pt idx="397">
                  <c:v>16</c:v>
                </c:pt>
                <c:pt idx="398">
                  <c:v>16</c:v>
                </c:pt>
                <c:pt idx="399">
                  <c:v>16</c:v>
                </c:pt>
                <c:pt idx="400">
                  <c:v>15</c:v>
                </c:pt>
                <c:pt idx="401">
                  <c:v>15</c:v>
                </c:pt>
                <c:pt idx="402">
                  <c:v>15</c:v>
                </c:pt>
                <c:pt idx="403">
                  <c:v>15</c:v>
                </c:pt>
                <c:pt idx="404">
                  <c:v>15</c:v>
                </c:pt>
                <c:pt idx="405">
                  <c:v>15</c:v>
                </c:pt>
                <c:pt idx="406">
                  <c:v>15</c:v>
                </c:pt>
                <c:pt idx="407">
                  <c:v>15</c:v>
                </c:pt>
                <c:pt idx="408">
                  <c:v>15</c:v>
                </c:pt>
                <c:pt idx="409">
                  <c:v>15</c:v>
                </c:pt>
                <c:pt idx="410">
                  <c:v>15</c:v>
                </c:pt>
                <c:pt idx="411">
                  <c:v>15</c:v>
                </c:pt>
                <c:pt idx="412">
                  <c:v>14</c:v>
                </c:pt>
                <c:pt idx="413">
                  <c:v>14</c:v>
                </c:pt>
                <c:pt idx="414">
                  <c:v>14</c:v>
                </c:pt>
                <c:pt idx="415">
                  <c:v>14</c:v>
                </c:pt>
                <c:pt idx="416">
                  <c:v>13</c:v>
                </c:pt>
                <c:pt idx="417">
                  <c:v>13</c:v>
                </c:pt>
                <c:pt idx="418">
                  <c:v>13</c:v>
                </c:pt>
                <c:pt idx="419">
                  <c:v>12</c:v>
                </c:pt>
                <c:pt idx="420">
                  <c:v>12</c:v>
                </c:pt>
                <c:pt idx="421">
                  <c:v>12</c:v>
                </c:pt>
                <c:pt idx="422">
                  <c:v>12</c:v>
                </c:pt>
                <c:pt idx="423">
                  <c:v>12</c:v>
                </c:pt>
                <c:pt idx="424">
                  <c:v>12</c:v>
                </c:pt>
                <c:pt idx="425">
                  <c:v>12</c:v>
                </c:pt>
                <c:pt idx="426">
                  <c:v>11</c:v>
                </c:pt>
                <c:pt idx="427">
                  <c:v>10</c:v>
                </c:pt>
                <c:pt idx="428">
                  <c:v>10</c:v>
                </c:pt>
                <c:pt idx="429">
                  <c:v>10</c:v>
                </c:pt>
                <c:pt idx="430">
                  <c:v>10</c:v>
                </c:pt>
                <c:pt idx="431">
                  <c:v>10</c:v>
                </c:pt>
                <c:pt idx="432">
                  <c:v>10</c:v>
                </c:pt>
                <c:pt idx="433">
                  <c:v>10</c:v>
                </c:pt>
                <c:pt idx="434">
                  <c:v>10</c:v>
                </c:pt>
                <c:pt idx="435">
                  <c:v>10</c:v>
                </c:pt>
                <c:pt idx="436">
                  <c:v>10</c:v>
                </c:pt>
                <c:pt idx="437">
                  <c:v>10</c:v>
                </c:pt>
                <c:pt idx="438">
                  <c:v>10</c:v>
                </c:pt>
                <c:pt idx="439">
                  <c:v>10</c:v>
                </c:pt>
                <c:pt idx="440">
                  <c:v>10</c:v>
                </c:pt>
                <c:pt idx="441">
                  <c:v>10</c:v>
                </c:pt>
                <c:pt idx="442">
                  <c:v>10</c:v>
                </c:pt>
                <c:pt idx="443">
                  <c:v>10</c:v>
                </c:pt>
                <c:pt idx="444">
                  <c:v>10</c:v>
                </c:pt>
                <c:pt idx="445">
                  <c:v>9</c:v>
                </c:pt>
                <c:pt idx="446">
                  <c:v>9</c:v>
                </c:pt>
                <c:pt idx="447">
                  <c:v>9</c:v>
                </c:pt>
                <c:pt idx="448">
                  <c:v>8</c:v>
                </c:pt>
                <c:pt idx="449">
                  <c:v>7</c:v>
                </c:pt>
                <c:pt idx="450">
                  <c:v>7</c:v>
                </c:pt>
                <c:pt idx="451">
                  <c:v>7</c:v>
                </c:pt>
                <c:pt idx="452">
                  <c:v>7</c:v>
                </c:pt>
                <c:pt idx="453">
                  <c:v>6</c:v>
                </c:pt>
                <c:pt idx="454">
                  <c:v>6</c:v>
                </c:pt>
                <c:pt idx="455">
                  <c:v>6</c:v>
                </c:pt>
                <c:pt idx="456">
                  <c:v>6</c:v>
                </c:pt>
                <c:pt idx="457">
                  <c:v>6</c:v>
                </c:pt>
                <c:pt idx="458">
                  <c:v>6</c:v>
                </c:pt>
                <c:pt idx="459">
                  <c:v>6</c:v>
                </c:pt>
                <c:pt idx="460">
                  <c:v>6</c:v>
                </c:pt>
                <c:pt idx="461">
                  <c:v>6</c:v>
                </c:pt>
                <c:pt idx="462">
                  <c:v>6</c:v>
                </c:pt>
                <c:pt idx="463">
                  <c:v>6</c:v>
                </c:pt>
                <c:pt idx="464">
                  <c:v>5</c:v>
                </c:pt>
                <c:pt idx="465">
                  <c:v>5</c:v>
                </c:pt>
                <c:pt idx="466">
                  <c:v>5</c:v>
                </c:pt>
                <c:pt idx="467">
                  <c:v>5</c:v>
                </c:pt>
                <c:pt idx="468">
                  <c:v>5</c:v>
                </c:pt>
                <c:pt idx="469">
                  <c:v>5</c:v>
                </c:pt>
                <c:pt idx="470">
                  <c:v>5</c:v>
                </c:pt>
                <c:pt idx="471">
                  <c:v>5</c:v>
                </c:pt>
                <c:pt idx="472">
                  <c:v>5</c:v>
                </c:pt>
                <c:pt idx="473">
                  <c:v>5</c:v>
                </c:pt>
                <c:pt idx="474">
                  <c:v>4</c:v>
                </c:pt>
                <c:pt idx="475">
                  <c:v>4</c:v>
                </c:pt>
                <c:pt idx="476">
                  <c:v>4</c:v>
                </c:pt>
                <c:pt idx="477">
                  <c:v>4</c:v>
                </c:pt>
                <c:pt idx="478">
                  <c:v>4</c:v>
                </c:pt>
                <c:pt idx="479">
                  <c:v>4</c:v>
                </c:pt>
                <c:pt idx="480">
                  <c:v>3</c:v>
                </c:pt>
                <c:pt idx="481">
                  <c:v>3</c:v>
                </c:pt>
                <c:pt idx="482">
                  <c:v>3</c:v>
                </c:pt>
                <c:pt idx="483">
                  <c:v>3</c:v>
                </c:pt>
                <c:pt idx="484">
                  <c:v>3</c:v>
                </c:pt>
                <c:pt idx="485">
                  <c:v>3</c:v>
                </c:pt>
                <c:pt idx="486">
                  <c:v>3</c:v>
                </c:pt>
                <c:pt idx="487">
                  <c:v>3</c:v>
                </c:pt>
                <c:pt idx="488">
                  <c:v>2</c:v>
                </c:pt>
                <c:pt idx="489">
                  <c:v>2</c:v>
                </c:pt>
                <c:pt idx="490">
                  <c:v>2</c:v>
                </c:pt>
              </c:numCache>
            </c:numRef>
          </c:yVal>
          <c:smooth val="0"/>
          <c:extLst>
            <c:ext xmlns:c16="http://schemas.microsoft.com/office/drawing/2014/chart" uri="{C3380CC4-5D6E-409C-BE32-E72D297353CC}">
              <c16:uniqueId val="{00000000-C4B1-4D1F-BA1C-1D9E84D99CF3}"/>
            </c:ext>
          </c:extLst>
        </c:ser>
        <c:dLbls>
          <c:showLegendKey val="0"/>
          <c:showVal val="0"/>
          <c:showCatName val="0"/>
          <c:showSerName val="0"/>
          <c:showPercent val="0"/>
          <c:showBubbleSize val="0"/>
        </c:dLbls>
        <c:axId val="402678399"/>
        <c:axId val="640256415"/>
      </c:scatterChart>
      <c:valAx>
        <c:axId val="402678399"/>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IN"/>
                  <a:t>Product</a:t>
                </a:r>
                <a:r>
                  <a:rPr lang="en-IN" baseline="0"/>
                  <a:t> Category</a:t>
                </a:r>
                <a:endParaRPr lang="en-IN"/>
              </a:p>
            </c:rich>
          </c:tx>
          <c:overlay val="0"/>
          <c:spPr>
            <a:noFill/>
            <a:ln>
              <a:noFill/>
            </a:ln>
            <a:effectLst/>
          </c:spPr>
          <c:txPr>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640256415"/>
        <c:crosses val="autoZero"/>
        <c:crossBetween val="midCat"/>
      </c:valAx>
      <c:valAx>
        <c:axId val="640256415"/>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IN"/>
                  <a:t>Total</a:t>
                </a:r>
                <a:r>
                  <a:rPr lang="en-IN" baseline="0"/>
                  <a:t> Orders</a:t>
                </a:r>
                <a:endParaRPr lang="en-IN"/>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40267839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'Q6'!$G$13</c:f>
              <c:strCache>
                <c:ptCount val="1"/>
                <c:pt idx="0">
                  <c:v>Total Orders</c:v>
                </c:pt>
              </c:strCache>
            </c:strRef>
          </c:tx>
          <c:spPr>
            <a:solidFill>
              <a:schemeClr val="accent1"/>
            </a:solidFill>
            <a:ln>
              <a:noFill/>
            </a:ln>
            <a:effectLst/>
          </c:spPr>
          <c:invertIfNegative val="0"/>
          <c:cat>
            <c:strRef>
              <c:f>'Q6'!$F$14:$F$18</c:f>
              <c:strCache>
                <c:ptCount val="5"/>
                <c:pt idx="0">
                  <c:v>Jose Pavarotti</c:v>
                </c:pt>
                <c:pt idx="1">
                  <c:v>Roland Mendel</c:v>
                </c:pt>
                <c:pt idx="2">
                  <c:v>Horst Kloss</c:v>
                </c:pt>
                <c:pt idx="3">
                  <c:v>Paula Wilson</c:v>
                </c:pt>
                <c:pt idx="4">
                  <c:v>Patricia McKenna</c:v>
                </c:pt>
              </c:strCache>
            </c:strRef>
          </c:cat>
          <c:val>
            <c:numRef>
              <c:f>'Q6'!$G$14:$G$18</c:f>
              <c:numCache>
                <c:formatCode>General</c:formatCode>
                <c:ptCount val="5"/>
                <c:pt idx="0">
                  <c:v>116</c:v>
                </c:pt>
                <c:pt idx="1">
                  <c:v>102</c:v>
                </c:pt>
                <c:pt idx="2">
                  <c:v>86</c:v>
                </c:pt>
                <c:pt idx="3">
                  <c:v>71</c:v>
                </c:pt>
                <c:pt idx="4">
                  <c:v>55</c:v>
                </c:pt>
              </c:numCache>
            </c:numRef>
          </c:val>
          <c:extLst>
            <c:ext xmlns:c16="http://schemas.microsoft.com/office/drawing/2014/chart" uri="{C3380CC4-5D6E-409C-BE32-E72D297353CC}">
              <c16:uniqueId val="{00000000-1C4C-4563-838F-D89EA431DEAC}"/>
            </c:ext>
          </c:extLst>
        </c:ser>
        <c:dLbls>
          <c:showLegendKey val="0"/>
          <c:showVal val="0"/>
          <c:showCatName val="0"/>
          <c:showSerName val="0"/>
          <c:showPercent val="0"/>
          <c:showBubbleSize val="0"/>
        </c:dLbls>
        <c:gapWidth val="219"/>
        <c:overlap val="-27"/>
        <c:axId val="557912815"/>
        <c:axId val="543621103"/>
      </c:barChart>
      <c:catAx>
        <c:axId val="5579128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43621103"/>
        <c:crosses val="autoZero"/>
        <c:auto val="1"/>
        <c:lblAlgn val="ctr"/>
        <c:lblOffset val="100"/>
        <c:noMultiLvlLbl val="0"/>
      </c:catAx>
      <c:valAx>
        <c:axId val="54362110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791281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'Q6'!$M$13</c:f>
              <c:strCache>
                <c:ptCount val="1"/>
                <c:pt idx="0">
                  <c:v>Total Spend</c:v>
                </c:pt>
              </c:strCache>
            </c:strRef>
          </c:tx>
          <c:spPr>
            <a:solidFill>
              <a:schemeClr val="accent1"/>
            </a:solidFill>
            <a:ln>
              <a:noFill/>
            </a:ln>
            <a:effectLst/>
          </c:spPr>
          <c:invertIfNegative val="0"/>
          <c:cat>
            <c:strRef>
              <c:f>'Q6'!$L$14:$L$18</c:f>
              <c:strCache>
                <c:ptCount val="5"/>
                <c:pt idx="0">
                  <c:v>Horst Kloss</c:v>
                </c:pt>
                <c:pt idx="1">
                  <c:v>Roland Mendel</c:v>
                </c:pt>
                <c:pt idx="2">
                  <c:v>Jose Pavarotti</c:v>
                </c:pt>
                <c:pt idx="3">
                  <c:v>Paula Wilson</c:v>
                </c:pt>
                <c:pt idx="4">
                  <c:v>Patricia McKenna</c:v>
                </c:pt>
              </c:strCache>
            </c:strRef>
          </c:cat>
          <c:val>
            <c:numRef>
              <c:f>'Q6'!$M$14:$M$18</c:f>
              <c:numCache>
                <c:formatCode>General</c:formatCode>
                <c:ptCount val="5"/>
                <c:pt idx="0">
                  <c:v>110277</c:v>
                </c:pt>
                <c:pt idx="1">
                  <c:v>104875</c:v>
                </c:pt>
                <c:pt idx="2">
                  <c:v>104362</c:v>
                </c:pt>
                <c:pt idx="3">
                  <c:v>51098</c:v>
                </c:pt>
                <c:pt idx="4">
                  <c:v>49980</c:v>
                </c:pt>
              </c:numCache>
            </c:numRef>
          </c:val>
          <c:extLst>
            <c:ext xmlns:c16="http://schemas.microsoft.com/office/drawing/2014/chart" uri="{C3380CC4-5D6E-409C-BE32-E72D297353CC}">
              <c16:uniqueId val="{00000000-CEDA-4096-9FE2-23491D079057}"/>
            </c:ext>
          </c:extLst>
        </c:ser>
        <c:dLbls>
          <c:showLegendKey val="0"/>
          <c:showVal val="0"/>
          <c:showCatName val="0"/>
          <c:showSerName val="0"/>
          <c:showPercent val="0"/>
          <c:showBubbleSize val="0"/>
        </c:dLbls>
        <c:gapWidth val="219"/>
        <c:overlap val="-27"/>
        <c:axId val="119149279"/>
        <c:axId val="118928287"/>
      </c:barChart>
      <c:catAx>
        <c:axId val="1191492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8928287"/>
        <c:crosses val="autoZero"/>
        <c:auto val="1"/>
        <c:lblAlgn val="ctr"/>
        <c:lblOffset val="100"/>
        <c:noMultiLvlLbl val="0"/>
      </c:catAx>
      <c:valAx>
        <c:axId val="1189282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914927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'Q12'!$B$3:$B$79</cx:f>
        <cx:lvl ptCount="77" formatCode="General">
          <cx:pt idx="0">263.5</cx:pt>
          <cx:pt idx="1">123.79000000000001</cx:pt>
          <cx:pt idx="2">97</cx:pt>
          <cx:pt idx="3">81</cx:pt>
          <cx:pt idx="4">62.5</cx:pt>
          <cx:pt idx="5">55</cx:pt>
          <cx:pt idx="6">53</cx:pt>
          <cx:pt idx="7">49.299999999999997</cx:pt>
          <cx:pt idx="8">46</cx:pt>
          <cx:pt idx="9">45.600000000000001</cx:pt>
          <cx:pt idx="10">43.899999999999999</cx:pt>
          <cx:pt idx="11">43.899999999999999</cx:pt>
          <cx:pt idx="12">40</cx:pt>
          <cx:pt idx="13">39</cx:pt>
          <cx:pt idx="14">38</cx:pt>
          <cx:pt idx="15">38</cx:pt>
          <cx:pt idx="16">36</cx:pt>
          <cx:pt idx="17">34.799999999999997</cx:pt>
          <cx:pt idx="18">34</cx:pt>
          <cx:pt idx="19">33.25</cx:pt>
          <cx:pt idx="20">32.799999999999997</cx:pt>
          <cx:pt idx="21">32</cx:pt>
          <cx:pt idx="22">31.23</cx:pt>
          <cx:pt idx="23">31</cx:pt>
          <cx:pt idx="24">30</cx:pt>
          <cx:pt idx="25">28.5</cx:pt>
          <cx:pt idx="26">26</cx:pt>
          <cx:pt idx="27">25.890000000000001</cx:pt>
          <cx:pt idx="28">25</cx:pt>
          <cx:pt idx="29">24</cx:pt>
          <cx:pt idx="30">23.25</cx:pt>
          <cx:pt idx="31">22</cx:pt>
          <cx:pt idx="32">21.5</cx:pt>
          <cx:pt idx="33">21.350000000000001</cx:pt>
          <cx:pt idx="34">21.050000000000001</cx:pt>
          <cx:pt idx="35">21</cx:pt>
          <cx:pt idx="36">21</cx:pt>
          <cx:pt idx="37">20</cx:pt>
          <cx:pt idx="38">19.5</cx:pt>
          <cx:pt idx="39">19.449999999999999</cx:pt>
          <cx:pt idx="40">19</cx:pt>
          <cx:pt idx="41">19</cx:pt>
          <cx:pt idx="42">18.399999999999999</cx:pt>
          <cx:pt idx="43">18</cx:pt>
          <cx:pt idx="44">18</cx:pt>
          <cx:pt idx="45">18</cx:pt>
          <cx:pt idx="46">18</cx:pt>
          <cx:pt idx="47">17.449999999999999</cx:pt>
          <cx:pt idx="48">17</cx:pt>
          <cx:pt idx="49">16.25</cx:pt>
          <cx:pt idx="50">15.5</cx:pt>
          <cx:pt idx="51">15</cx:pt>
          <cx:pt idx="52">15</cx:pt>
          <cx:pt idx="53">14</cx:pt>
          <cx:pt idx="54">14</cx:pt>
          <cx:pt idx="55">14</cx:pt>
          <cx:pt idx="56">14</cx:pt>
          <cx:pt idx="57">13.25</cx:pt>
          <cx:pt idx="58">13</cx:pt>
          <cx:pt idx="59">12.75</cx:pt>
          <cx:pt idx="60">12.5</cx:pt>
          <cx:pt idx="61">12.5</cx:pt>
          <cx:pt idx="62">12</cx:pt>
          <cx:pt idx="63">10</cx:pt>
          <cx:pt idx="64">10</cx:pt>
          <cx:pt idx="65">10</cx:pt>
          <cx:pt idx="66">9.6500000000000004</cx:pt>
          <cx:pt idx="67">9.5</cx:pt>
          <cx:pt idx="68">9.5</cx:pt>
          <cx:pt idx="69">9.1999999999999993</cx:pt>
          <cx:pt idx="70">9</cx:pt>
          <cx:pt idx="71">7.75</cx:pt>
          <cx:pt idx="72">7.4500000000000002</cx:pt>
          <cx:pt idx="73">7</cx:pt>
          <cx:pt idx="74">6</cx:pt>
          <cx:pt idx="75">4.5</cx:pt>
          <cx:pt idx="76">2.5</cx:pt>
        </cx:lvl>
      </cx:numDim>
    </cx:data>
  </cx:chartData>
  <cx:chart>
    <cx:title pos="t" align="ctr" overlay="0">
      <cx:tx>
        <cx:rich>
          <a:bodyPr spcFirstLastPara="1" vertOverflow="ellipsis" horzOverflow="overflow" wrap="square" lIns="0" tIns="0" rIns="0" bIns="0" anchor="ctr" anchorCtr="1"/>
          <a:lstStyle/>
          <a:p>
            <a:pPr algn="ctr" rtl="0">
              <a:defRPr/>
            </a:pPr>
            <a:r>
              <a:rPr lang="en-US" sz="1000" b="1" i="0" u="none" strike="noStrike" cap="all" spc="150" baseline="0">
                <a:solidFill>
                  <a:sysClr val="windowText" lastClr="000000">
                    <a:lumMod val="50000"/>
                    <a:lumOff val="50000"/>
                  </a:sysClr>
                </a:solidFill>
                <a:latin typeface="Calibri" panose="020F0502020204030204"/>
              </a:rPr>
              <a:t>Product Price Distribution</a:t>
            </a:r>
            <a:endParaRPr lang="en-US" sz="1400" b="1" i="0" u="none" strike="noStrike" cap="all" spc="150" baseline="0">
              <a:solidFill>
                <a:sysClr val="windowText" lastClr="000000">
                  <a:lumMod val="50000"/>
                  <a:lumOff val="50000"/>
                </a:sysClr>
              </a:solidFill>
              <a:latin typeface="Calibri" panose="020F0502020204030204"/>
            </a:endParaRPr>
          </a:p>
        </cx:rich>
      </cx:tx>
    </cx:title>
    <cx:plotArea>
      <cx:plotAreaRegion>
        <cx:series layoutId="boxWhisker" uniqueId="{888DE2EE-1995-485A-9B5C-8EBB0FDAC65B}">
          <cx:tx>
            <cx:txData>
              <cx:f>'Q12'!$B$2</cx:f>
              <cx:v>Price</cx:v>
            </cx:txData>
          </cx:tx>
          <cx:dataId val="0"/>
          <cx:layoutPr>
            <cx:visibility meanLine="0" meanMarker="0" nonoutliers="0" outliers="1"/>
            <cx:statistics quartileMethod="exclusive"/>
          </cx:layoutPr>
        </cx:series>
      </cx:plotAreaRegion>
      <cx:axis id="0" hidden="1">
        <cx:catScaling gapWidth="1.10000002"/>
        <cx:tickLabels/>
      </cx:axis>
      <cx:axis id="1">
        <cx:valScaling/>
        <cx:majorGridlines/>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'Q12'!$L$3:$L$79</cx:f>
        <cx:lvl ptCount="77" formatCode="#,##0,&quot;K&quot;">
          <cx:pt idx="0">141397</cx:pt>
          <cx:pt idx="1">80369</cx:pt>
          <cx:pt idx="2">71156</cx:pt>
          <cx:pt idx="3">47235</cx:pt>
          <cx:pt idx="4">46825</cx:pt>
          <cx:pt idx="5">42593</cx:pt>
          <cx:pt idx="6">41820</cx:pt>
          <cx:pt idx="7">32698</cx:pt>
          <cx:pt idx="8">29172</cx:pt>
          <cx:pt idx="9">25697</cx:pt>
          <cx:pt idx="10">24900</cx:pt>
          <cx:pt idx="11">23527</cx:pt>
          <cx:pt idx="12">22563</cx:pt>
          <cx:pt idx="13">22044</cx:pt>
          <cx:pt idx="14">21958</cx:pt>
          <cx:pt idx="15">21942</cx:pt>
          <cx:pt idx="16">20867</cx:pt>
          <cx:pt idx="17">20574</cx:pt>
          <cx:pt idx="18">19849</cx:pt>
          <cx:pt idx="19">19551</cx:pt>
          <cx:pt idx="20">17911</cx:pt>
          <cx:pt idx="21">17426</cx:pt>
          <cx:pt idx="22">17216</cx:pt>
          <cx:pt idx="23">16701</cx:pt>
          <cx:pt idx="24">16356</cx:pt>
          <cx:pt idx="25">15760</cx:pt>
          <cx:pt idx="26">15100</cx:pt>
          <cx:pt idx="27">14921</cx:pt>
          <cx:pt idx="28">14353</cx:pt>
          <cx:pt idx="29">13870</cx:pt>
          <cx:pt idx="30">13644</cx:pt>
          <cx:pt idx="31">13458</cx:pt>
          <cx:pt idx="32">13424</cx:pt>
          <cx:pt idx="33">12902</cx:pt>
          <cx:pt idx="34">12788</cx:pt>
          <cx:pt idx="35">12772</cx:pt>
          <cx:pt idx="36">12295</cx:pt>
          <cx:pt idx="37">12258</cx:pt>
          <cx:pt idx="38">10673</cx:pt>
          <cx:pt idx="39">9916</cx:pt>
          <cx:pt idx="40">9245</cx:pt>
          <cx:pt idx="41">9172</cx:pt>
          <cx:pt idx="42">9104</cx:pt>
          <cx:pt idx="43">8714</cx:pt>
          <cx:pt idx="44">8680</cx:pt>
          <cx:pt idx="45">8575</cx:pt>
          <cx:pt idx="46">8568</cx:pt>
          <cx:pt idx="47">8404</cx:pt>
          <cx:pt idx="48">8177</cx:pt>
          <cx:pt idx="49">7991</cx:pt>
          <cx:pt idx="50">7662</cx:pt>
          <cx:pt idx="51">7226</cx:pt>
          <cx:pt idx="52">7137</cx:pt>
          <cx:pt idx="53">7122</cx:pt>
          <cx:pt idx="54">6350</cx:pt>
          <cx:pt idx="55">5883</cx:pt>
          <cx:pt idx="56">5882</cx:pt>
          <cx:pt idx="57">5863</cx:pt>
          <cx:pt idx="58">5347</cx:pt>
          <cx:pt idx="59">4960</cx:pt>
          <cx:pt idx="60">4728</cx:pt>
          <cx:pt idx="61">4602</cx:pt>
          <cx:pt idx="62">4504</cx:pt>
          <cx:pt idx="63">4338</cx:pt>
          <cx:pt idx="64">3997</cx:pt>
          <cx:pt idx="65">3958</cx:pt>
          <cx:pt idx="66">3704</cx:pt>
          <cx:pt idx="67">3438</cx:pt>
          <cx:pt idx="68">3383</cx:pt>
          <cx:pt idx="69">3233</cx:pt>
          <cx:pt idx="70">3044</cx:pt>
          <cx:pt idx="71">2688</cx:pt>
          <cx:pt idx="72">2432</cx:pt>
          <cx:pt idx="73">2397</cx:pt>
          <cx:pt idx="74">1785</cx:pt>
          <cx:pt idx="75">1648</cx:pt>
          <cx:pt idx="76">1369</cx:pt>
        </cx:lvl>
      </cx:numDim>
    </cx:data>
  </cx:chartData>
  <cx:chart>
    <cx:title pos="t" align="ctr" overlay="0">
      <cx:tx>
        <cx:txData>
          <cx:v>Total Sales Distribution</cx:v>
        </cx:txData>
      </cx:tx>
      <cx:txPr>
        <a:bodyPr spcFirstLastPara="1" vertOverflow="ellipsis" horzOverflow="overflow" wrap="square" lIns="0" tIns="0" rIns="0" bIns="0" anchor="ctr" anchorCtr="1"/>
        <a:lstStyle/>
        <a:p>
          <a:pPr algn="ctr" rtl="0">
            <a:defRPr/>
          </a:pPr>
          <a:r>
            <a:rPr lang="en-US" sz="1200" b="1" i="0" u="none" strike="noStrike" cap="all" spc="150" baseline="0">
              <a:solidFill>
                <a:sysClr val="windowText" lastClr="000000">
                  <a:lumMod val="50000"/>
                  <a:lumOff val="50000"/>
                </a:sysClr>
              </a:solidFill>
              <a:latin typeface="Calibri" panose="020F0502020204030204"/>
            </a:rPr>
            <a:t>Total Sales Distribution</a:t>
          </a:r>
        </a:p>
      </cx:txPr>
    </cx:title>
    <cx:plotArea>
      <cx:plotAreaRegion>
        <cx:series layoutId="boxWhisker" uniqueId="{02B94BF6-8221-4A6A-88F9-5BC212F217D3}">
          <cx:tx>
            <cx:txData>
              <cx:f>'Q12'!$L$2</cx:f>
              <cx:v>Total Sales</cx:v>
            </cx:txData>
          </cx:tx>
          <cx:dataId val="0"/>
          <cx:layoutPr>
            <cx:visibility meanLine="0" meanMarker="0" nonoutliers="0" outliers="1"/>
            <cx:statistics quartileMethod="exclusive"/>
          </cx:layoutPr>
        </cx:series>
      </cx:plotAreaRegion>
      <cx:axis id="0" hidden="1">
        <cx:catScaling gapWidth="1.10000002"/>
        <cx:tickLabels/>
      </cx:axis>
      <cx:axis id="1">
        <cx:valScaling/>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900" kern="1200"/>
    <cs:bodyPr/>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900" kern="1200"/>
    <cs:bodyPr/>
  </cs:valueAxis>
  <cs:wall>
    <cs:lnRef idx="0"/>
    <cs:fillRef idx="0"/>
    <cs:effectRef idx="0"/>
    <cs:fontRef idx="minor">
      <a:schemeClr val="dk1"/>
    </cs:fontRef>
  </cs:wall>
</cs:chartStyle>
</file>

<file path=ppt/charts/style13.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900"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900" kern="1200"/>
  </cs:valueAxis>
  <cs:wall>
    <cs:lnRef idx="0"/>
    <cs:fillRef idx="0"/>
    <cs:effectRef idx="0"/>
    <cs:fontRef idx="minor">
      <a:schemeClr val="tx1"/>
    </cs:fontRef>
  </cs:wall>
</cs:chartStyle>
</file>

<file path=ppt/charts/style14.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15.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16.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17.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18.xml><?xml version="1.0" encoding="utf-8"?>
<cs:chartStyle xmlns:cs="http://schemas.microsoft.com/office/drawing/2012/chartStyle" xmlns:a="http://schemas.openxmlformats.org/drawingml/2006/main" id="407">
  <cs:axisTitle>
    <cs:lnRef idx="0"/>
    <cs:fillRef idx="0"/>
    <cs:effectRef idx="0"/>
    <cs:fontRef idx="minor">
      <a:schemeClr val="tx1">
        <a:lumMod val="65000"/>
        <a:lumOff val="35000"/>
      </a:schemeClr>
    </cs:fontRef>
    <cs:defRPr sz="900" b="1"/>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cs:chartArea>
  <cs:dataLabel>
    <cs:lnRef idx="0"/>
    <cs:fillRef idx="0"/>
    <cs:effectRef idx="0"/>
    <cs:fontRef idx="minor">
      <a:schemeClr val="tx1">
        <a:lumMod val="75000"/>
        <a:lumOff val="2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ln>
        <a:solidFill>
          <a:schemeClr val="phClr"/>
        </a:solidFill>
      </a:ln>
    </cs:spPr>
  </cs:dataPoint>
  <cs:dataPoint3D>
    <cs:lnRef idx="0"/>
    <cs:fillRef idx="0">
      <cs:styleClr val="auto"/>
    </cs:fillRef>
    <cs:effectRef idx="0"/>
    <cs:fontRef idx="minor">
      <a:schemeClr val="dk1"/>
    </cs:fontRef>
    <cs:spPr>
      <a:solidFill>
        <a:schemeClr val="phClr"/>
      </a:solid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25000"/>
            <a:lumOff val="75000"/>
          </a:schemeClr>
        </a:solidFill>
      </a:ln>
    </cs:spPr>
    <cs:defRPr sz="9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25000"/>
            <a:lumOff val="75000"/>
          </a:schemeClr>
        </a:solidFill>
      </a:ln>
    </cs:spPr>
  </cs:gridlineMajor>
  <cs:gridlineMinor>
    <cs:lnRef idx="0"/>
    <cs:fillRef idx="0"/>
    <cs:effectRef idx="0"/>
    <cs:fontRef idx="minor">
      <a:schemeClr val="dk1"/>
    </cs:fontRef>
    <cs:spPr>
      <a:ln>
        <a:solidFill>
          <a:schemeClr val="tx1">
            <a:lumMod val="25000"/>
            <a:lumOff val="75000"/>
            <a:lumOff val="10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cs:seriesAxis>
  <cs:seriesLine>
    <cs:lnRef idx="0"/>
    <cs:fillRef idx="0"/>
    <cs:effectRef idx="0"/>
    <cs:fontRef idx="minor">
      <a:schemeClr val="dk1"/>
    </cs:fontRef>
    <cs:spPr>
      <a:ln w="9525" cap="flat">
        <a:solidFill>
          <a:srgbClr val="D9D9D9"/>
        </a:solidFill>
        <a:round/>
      </a:ln>
    </cs:spPr>
  </cs:seriesLine>
  <cs:title>
    <cs:lnRef idx="0"/>
    <cs:fillRef idx="0"/>
    <cs:effectRef idx="0"/>
    <cs:fontRef idx="minor">
      <a:schemeClr val="tx1">
        <a:lumMod val="50000"/>
        <a:lumOff val="50000"/>
      </a:schemeClr>
    </cs:fontRef>
    <cs:defRPr sz="1800" b="1" cap="all" spc="15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dk1"/>
    </cs:fontRef>
  </cs:wall>
</cs:chartStyle>
</file>

<file path=ppt/charts/style19.xml><?xml version="1.0" encoding="utf-8"?>
<cs:chartStyle xmlns:cs="http://schemas.microsoft.com/office/drawing/2012/chartStyle" xmlns:a="http://schemas.openxmlformats.org/drawingml/2006/main" id="407">
  <cs:axisTitle>
    <cs:lnRef idx="0"/>
    <cs:fillRef idx="0"/>
    <cs:effectRef idx="0"/>
    <cs:fontRef idx="minor">
      <a:schemeClr val="tx1">
        <a:lumMod val="65000"/>
        <a:lumOff val="35000"/>
      </a:schemeClr>
    </cs:fontRef>
    <cs:defRPr sz="900" b="1"/>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cs:chartArea>
  <cs:dataLabel>
    <cs:lnRef idx="0"/>
    <cs:fillRef idx="0"/>
    <cs:effectRef idx="0"/>
    <cs:fontRef idx="minor">
      <a:schemeClr val="tx1">
        <a:lumMod val="75000"/>
        <a:lumOff val="2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ln>
        <a:solidFill>
          <a:schemeClr val="phClr"/>
        </a:solidFill>
      </a:ln>
    </cs:spPr>
  </cs:dataPoint>
  <cs:dataPoint3D>
    <cs:lnRef idx="0"/>
    <cs:fillRef idx="0">
      <cs:styleClr val="auto"/>
    </cs:fillRef>
    <cs:effectRef idx="0"/>
    <cs:fontRef idx="minor">
      <a:schemeClr val="dk1"/>
    </cs:fontRef>
    <cs:spPr>
      <a:solidFill>
        <a:schemeClr val="phClr"/>
      </a:solid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25000"/>
            <a:lumOff val="75000"/>
          </a:schemeClr>
        </a:solidFill>
      </a:ln>
    </cs:spPr>
    <cs:defRPr sz="9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25000"/>
            <a:lumOff val="75000"/>
          </a:schemeClr>
        </a:solidFill>
      </a:ln>
    </cs:spPr>
  </cs:gridlineMajor>
  <cs:gridlineMinor>
    <cs:lnRef idx="0"/>
    <cs:fillRef idx="0"/>
    <cs:effectRef idx="0"/>
    <cs:fontRef idx="minor">
      <a:schemeClr val="dk1"/>
    </cs:fontRef>
    <cs:spPr>
      <a:ln>
        <a:solidFill>
          <a:schemeClr val="tx1">
            <a:lumMod val="25000"/>
            <a:lumOff val="75000"/>
            <a:lumOff val="10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cs:seriesAxis>
  <cs:seriesLine>
    <cs:lnRef idx="0"/>
    <cs:fillRef idx="0"/>
    <cs:effectRef idx="0"/>
    <cs:fontRef idx="minor">
      <a:schemeClr val="dk1"/>
    </cs:fontRef>
    <cs:spPr>
      <a:ln w="9525" cap="flat">
        <a:solidFill>
          <a:srgbClr val="D9D9D9"/>
        </a:solidFill>
        <a:round/>
      </a:ln>
    </cs:spPr>
  </cs:seriesLine>
  <cs:title>
    <cs:lnRef idx="0"/>
    <cs:fillRef idx="0"/>
    <cs:effectRef idx="0"/>
    <cs:fontRef idx="minor">
      <a:schemeClr val="tx1">
        <a:lumMod val="50000"/>
        <a:lumOff val="50000"/>
      </a:schemeClr>
    </cs:fontRef>
    <cs:defRPr sz="1800" b="1" cap="all" spc="15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20.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900" kern="1200"/>
    <cs:bodyPr/>
  </cs:valueAxis>
  <cs:wall>
    <cs:lnRef idx="0"/>
    <cs:fillRef idx="0"/>
    <cs:effectRef idx="0"/>
    <cs:fontRef idx="minor">
      <a:schemeClr val="dk1"/>
    </cs:fontRef>
  </cs:wall>
</cs:chartStyle>
</file>

<file path=ppt/charts/style21.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900" kern="1200"/>
    <cs:bodyPr/>
  </cs:valueAxis>
  <cs:wall>
    <cs:lnRef idx="0"/>
    <cs:fillRef idx="0"/>
    <cs:effectRef idx="0"/>
    <cs:fontRef idx="minor">
      <a:schemeClr val="dk1"/>
    </cs:fontRef>
  </cs:wall>
</cs:chartStyle>
</file>

<file path=ppt/charts/style22.xml><?xml version="1.0" encoding="utf-8"?>
<cs:chartStyle xmlns:cs="http://schemas.microsoft.com/office/drawing/2012/chartStyle" xmlns:a="http://schemas.openxmlformats.org/drawingml/2006/main" id="34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23.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900" kern="1200"/>
    <cs:bodyPr/>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1/4/2024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1/4/2024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1/4/2024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1/4/2024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1/4/2024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1/4/2024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1/4/2024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1/4/2024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chart" Target="../charts/chart4.xml"/><Relationship Id="rId4" Type="http://schemas.openxmlformats.org/officeDocument/2006/relationships/chart" Target="../charts/chart3.xml"/></Relationships>
</file>

<file path=ppt/slides/_rels/slide3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chart" Target="../charts/chart6.xml"/><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chart" Target="../charts/chart10.xml"/><Relationship Id="rId4" Type="http://schemas.openxmlformats.org/officeDocument/2006/relationships/chart" Target="../charts/chart9.xml"/></Relationships>
</file>

<file path=ppt/slides/_rels/slide36.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chart" Target="../charts/chart13.xml"/><Relationship Id="rId4" Type="http://schemas.openxmlformats.org/officeDocument/2006/relationships/chart" Target="../charts/chart12.xml"/></Relationships>
</file>

<file path=ppt/slides/_rels/slide37.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chart" Target="../charts/chart15.xml"/></Relationships>
</file>

<file path=ppt/slides/_rels/slide38.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5.png"/><Relationship Id="rId2" Type="http://schemas.openxmlformats.org/officeDocument/2006/relationships/image" Target="../media/image72.png"/><Relationship Id="rId1" Type="http://schemas.openxmlformats.org/officeDocument/2006/relationships/slideLayout" Target="../slideLayouts/slideLayout2.xml"/><Relationship Id="rId6" Type="http://schemas.microsoft.com/office/2014/relationships/chartEx" Target="../charts/chartEx2.xml"/><Relationship Id="rId5" Type="http://schemas.openxmlformats.org/officeDocument/2006/relationships/image" Target="../media/image74.png"/><Relationship Id="rId4" Type="http://schemas.microsoft.com/office/2014/relationships/chartEx" Target="../charts/chartEx1.xml"/></Relationships>
</file>

<file path=ppt/slides/_rels/slide41.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chart" Target="../charts/chart19.xml"/></Relationships>
</file>

<file path=ppt/slides/_rels/slide42.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pPr algn="l"/>
            <a:r>
              <a:rPr lang="en-US" sz="3000" dirty="0">
                <a:solidFill>
                  <a:srgbClr val="FFFFFF"/>
                </a:solidFill>
              </a:rPr>
              <a:t>Capstone project </a:t>
            </a:r>
            <a:br>
              <a:rPr lang="en-US" sz="3000" dirty="0">
                <a:solidFill>
                  <a:srgbClr val="FFFFFF"/>
                </a:solidFill>
              </a:rPr>
            </a:br>
            <a:r>
              <a:rPr lang="en-US" sz="3000" dirty="0">
                <a:solidFill>
                  <a:srgbClr val="FFFFFF"/>
                </a:solidFill>
              </a:rPr>
              <a:t>North wind sales analysis</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a:bodyPr>
          <a:lstStyle/>
          <a:p>
            <a:pPr algn="l">
              <a:spcAft>
                <a:spcPts val="600"/>
              </a:spcAft>
            </a:pPr>
            <a:r>
              <a:rPr lang="en-US" sz="1800" dirty="0">
                <a:solidFill>
                  <a:srgbClr val="FFFFFF"/>
                </a:solidFill>
              </a:rPr>
              <a:t>Deepak Kag (Batch DA-4)</a:t>
            </a: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02C001-BCB6-87FE-5AF1-782C93E27079}"/>
              </a:ext>
            </a:extLst>
          </p:cNvPr>
          <p:cNvPicPr>
            <a:picLocks noChangeAspect="1"/>
          </p:cNvPicPr>
          <p:nvPr/>
        </p:nvPicPr>
        <p:blipFill>
          <a:blip r:embed="rId2"/>
          <a:stretch>
            <a:fillRect/>
          </a:stretch>
        </p:blipFill>
        <p:spPr>
          <a:xfrm>
            <a:off x="652707" y="0"/>
            <a:ext cx="10898592" cy="6858000"/>
          </a:xfrm>
          <a:prstGeom prst="rect">
            <a:avLst/>
          </a:prstGeom>
        </p:spPr>
      </p:pic>
    </p:spTree>
    <p:extLst>
      <p:ext uri="{BB962C8B-B14F-4D97-AF65-F5344CB8AC3E}">
        <p14:creationId xmlns:p14="http://schemas.microsoft.com/office/powerpoint/2010/main" val="324316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C1665A-FAEA-3264-B136-01E6E5B2142E}"/>
              </a:ext>
            </a:extLst>
          </p:cNvPr>
          <p:cNvSpPr txBox="1"/>
          <p:nvPr/>
        </p:nvSpPr>
        <p:spPr>
          <a:xfrm>
            <a:off x="662473" y="186611"/>
            <a:ext cx="11299372" cy="646331"/>
          </a:xfrm>
          <a:prstGeom prst="rect">
            <a:avLst/>
          </a:prstGeom>
          <a:noFill/>
        </p:spPr>
        <p:txBody>
          <a:bodyPr wrap="square" rtlCol="0">
            <a:spAutoFit/>
          </a:bodyPr>
          <a:lstStyle/>
          <a:p>
            <a:pPr algn="l"/>
            <a:r>
              <a:rPr lang="en-US" b="1" dirty="0">
                <a:solidFill>
                  <a:schemeClr val="dk1"/>
                </a:solidFill>
              </a:rPr>
              <a:t>Q3: </a:t>
            </a:r>
            <a:r>
              <a:rPr lang="en-US" b="0" i="0" dirty="0">
                <a:solidFill>
                  <a:srgbClr val="24292E"/>
                </a:solidFill>
                <a:effectLst/>
                <a:latin typeface="Plus Jakarta Sans"/>
              </a:rPr>
              <a:t>Can we visualize the distribution of customer demographics such as age, gender, or income using histograms or pie charts?</a:t>
            </a:r>
          </a:p>
        </p:txBody>
      </p:sp>
      <p:sp>
        <p:nvSpPr>
          <p:cNvPr id="3" name="TextBox 2">
            <a:extLst>
              <a:ext uri="{FF2B5EF4-FFF2-40B4-BE49-F238E27FC236}">
                <a16:creationId xmlns:a16="http://schemas.microsoft.com/office/drawing/2014/main" id="{86BA3E3A-85B2-4C0E-1A8E-89D4020DC36A}"/>
              </a:ext>
            </a:extLst>
          </p:cNvPr>
          <p:cNvSpPr txBox="1"/>
          <p:nvPr/>
        </p:nvSpPr>
        <p:spPr>
          <a:xfrm>
            <a:off x="662473" y="832942"/>
            <a:ext cx="11299372" cy="923330"/>
          </a:xfrm>
          <a:prstGeom prst="rect">
            <a:avLst/>
          </a:prstGeom>
          <a:noFill/>
        </p:spPr>
        <p:txBody>
          <a:bodyPr wrap="square" rtlCol="0">
            <a:spAutoFit/>
          </a:bodyPr>
          <a:lstStyle/>
          <a:p>
            <a:pPr algn="l"/>
            <a:r>
              <a:rPr lang="en-US" b="1" i="0" dirty="0">
                <a:solidFill>
                  <a:srgbClr val="FF0000"/>
                </a:solidFill>
                <a:effectLst/>
                <a:latin typeface="Plus Jakarta Sans"/>
              </a:rPr>
              <a:t>Note</a:t>
            </a:r>
            <a:r>
              <a:rPr lang="en-US" dirty="0">
                <a:solidFill>
                  <a:srgbClr val="FF0000"/>
                </a:solidFill>
                <a:latin typeface="Plus Jakarta Sans"/>
              </a:rPr>
              <a:t>: </a:t>
            </a:r>
            <a:r>
              <a:rPr lang="en-US" dirty="0">
                <a:solidFill>
                  <a:srgbClr val="24292E"/>
                </a:solidFill>
                <a:latin typeface="Plus Jakarta Sans"/>
              </a:rPr>
              <a:t>There was no such data available in the database which tells us about the customer age, gender, and income. So we did the analysis of freight to understand about the freight charges involved with the different product categories, shippers charging and understand the relationship between freight charge and quantity ordered. </a:t>
            </a:r>
            <a:endParaRPr lang="en-US" b="1" i="0" dirty="0">
              <a:solidFill>
                <a:schemeClr val="dk1"/>
              </a:solidFill>
              <a:effectLst/>
              <a:latin typeface="Plus Jakarta Sans"/>
            </a:endParaRPr>
          </a:p>
        </p:txBody>
      </p:sp>
      <p:pic>
        <p:nvPicPr>
          <p:cNvPr id="5" name="Picture 4">
            <a:extLst>
              <a:ext uri="{FF2B5EF4-FFF2-40B4-BE49-F238E27FC236}">
                <a16:creationId xmlns:a16="http://schemas.microsoft.com/office/drawing/2014/main" id="{A0585B8C-D61C-514A-4352-4C1111527227}"/>
              </a:ext>
            </a:extLst>
          </p:cNvPr>
          <p:cNvPicPr>
            <a:picLocks noChangeAspect="1"/>
          </p:cNvPicPr>
          <p:nvPr/>
        </p:nvPicPr>
        <p:blipFill>
          <a:blip r:embed="rId2"/>
          <a:stretch>
            <a:fillRect/>
          </a:stretch>
        </p:blipFill>
        <p:spPr>
          <a:xfrm>
            <a:off x="736243" y="1756272"/>
            <a:ext cx="3324225" cy="2552700"/>
          </a:xfrm>
          <a:prstGeom prst="rect">
            <a:avLst/>
          </a:prstGeom>
        </p:spPr>
      </p:pic>
      <p:pic>
        <p:nvPicPr>
          <p:cNvPr id="7" name="Picture 6">
            <a:extLst>
              <a:ext uri="{FF2B5EF4-FFF2-40B4-BE49-F238E27FC236}">
                <a16:creationId xmlns:a16="http://schemas.microsoft.com/office/drawing/2014/main" id="{69E1D168-2373-C88B-9407-30F5EE610CAF}"/>
              </a:ext>
            </a:extLst>
          </p:cNvPr>
          <p:cNvPicPr>
            <a:picLocks noChangeAspect="1"/>
          </p:cNvPicPr>
          <p:nvPr/>
        </p:nvPicPr>
        <p:blipFill>
          <a:blip r:embed="rId3"/>
          <a:stretch>
            <a:fillRect/>
          </a:stretch>
        </p:blipFill>
        <p:spPr>
          <a:xfrm>
            <a:off x="736243" y="4308972"/>
            <a:ext cx="3324225" cy="2524125"/>
          </a:xfrm>
          <a:prstGeom prst="rect">
            <a:avLst/>
          </a:prstGeom>
        </p:spPr>
      </p:pic>
      <p:pic>
        <p:nvPicPr>
          <p:cNvPr id="9" name="Picture 8">
            <a:extLst>
              <a:ext uri="{FF2B5EF4-FFF2-40B4-BE49-F238E27FC236}">
                <a16:creationId xmlns:a16="http://schemas.microsoft.com/office/drawing/2014/main" id="{84BDADDD-2003-2FE5-A477-2F958B114CAA}"/>
              </a:ext>
            </a:extLst>
          </p:cNvPr>
          <p:cNvPicPr>
            <a:picLocks noChangeAspect="1"/>
          </p:cNvPicPr>
          <p:nvPr/>
        </p:nvPicPr>
        <p:blipFill>
          <a:blip r:embed="rId4"/>
          <a:stretch>
            <a:fillRect/>
          </a:stretch>
        </p:blipFill>
        <p:spPr>
          <a:xfrm>
            <a:off x="4060468" y="1756272"/>
            <a:ext cx="3333750" cy="2552699"/>
          </a:xfrm>
          <a:prstGeom prst="rect">
            <a:avLst/>
          </a:prstGeom>
        </p:spPr>
      </p:pic>
      <p:pic>
        <p:nvPicPr>
          <p:cNvPr id="11" name="Picture 10">
            <a:extLst>
              <a:ext uri="{FF2B5EF4-FFF2-40B4-BE49-F238E27FC236}">
                <a16:creationId xmlns:a16="http://schemas.microsoft.com/office/drawing/2014/main" id="{C7D1BB76-6867-AAA4-C61F-F2FB89985E83}"/>
              </a:ext>
            </a:extLst>
          </p:cNvPr>
          <p:cNvPicPr>
            <a:picLocks noChangeAspect="1"/>
          </p:cNvPicPr>
          <p:nvPr/>
        </p:nvPicPr>
        <p:blipFill>
          <a:blip r:embed="rId5"/>
          <a:stretch>
            <a:fillRect/>
          </a:stretch>
        </p:blipFill>
        <p:spPr>
          <a:xfrm>
            <a:off x="4670068" y="4308971"/>
            <a:ext cx="2114550" cy="1676400"/>
          </a:xfrm>
          <a:prstGeom prst="rect">
            <a:avLst/>
          </a:prstGeom>
        </p:spPr>
      </p:pic>
      <p:sp>
        <p:nvSpPr>
          <p:cNvPr id="12" name="TextBox 11">
            <a:extLst>
              <a:ext uri="{FF2B5EF4-FFF2-40B4-BE49-F238E27FC236}">
                <a16:creationId xmlns:a16="http://schemas.microsoft.com/office/drawing/2014/main" id="{5C828E6D-5114-8268-2267-BB3C9BB429D2}"/>
              </a:ext>
            </a:extLst>
          </p:cNvPr>
          <p:cNvSpPr txBox="1"/>
          <p:nvPr/>
        </p:nvSpPr>
        <p:spPr>
          <a:xfrm>
            <a:off x="7464490" y="1783401"/>
            <a:ext cx="4571125" cy="5027530"/>
          </a:xfrm>
          <a:prstGeom prst="rect">
            <a:avLst/>
          </a:prstGeom>
          <a:noFill/>
        </p:spPr>
        <p:txBody>
          <a:bodyPr wrap="square" rtlCol="0">
            <a:spAutoFit/>
          </a:bodyPr>
          <a:lstStyle/>
          <a:p>
            <a:pPr algn="just">
              <a:lnSpc>
                <a:spcPct val="150000"/>
              </a:lnSpc>
            </a:pPr>
            <a:r>
              <a:rPr lang="en-US" dirty="0">
                <a:solidFill>
                  <a:schemeClr val="dk1"/>
                </a:solidFill>
              </a:rPr>
              <a:t>Gleaning from the Freight Analysis, it becomes apparent to visualize the freight charges are high for the categories Dairy product, Meat/Poultry, Beverages, and Confections. The average cost for the shipping mode United packages is charging highest for the transport of the products. We also try to find the correlation between orders and freight charges, found that there is a +</a:t>
            </a:r>
            <a:r>
              <a:rPr lang="en-US" dirty="0" err="1">
                <a:solidFill>
                  <a:schemeClr val="dk1"/>
                </a:solidFill>
              </a:rPr>
              <a:t>ve</a:t>
            </a:r>
            <a:r>
              <a:rPr lang="en-US" dirty="0">
                <a:solidFill>
                  <a:schemeClr val="dk1"/>
                </a:solidFill>
              </a:rPr>
              <a:t> correlation between them with a value close to 1. The particular analysis helps us to understanding the shipping charges.</a:t>
            </a:r>
            <a:endParaRPr lang="en-IN" dirty="0"/>
          </a:p>
        </p:txBody>
      </p:sp>
    </p:spTree>
    <p:extLst>
      <p:ext uri="{BB962C8B-B14F-4D97-AF65-F5344CB8AC3E}">
        <p14:creationId xmlns:p14="http://schemas.microsoft.com/office/powerpoint/2010/main" val="1770474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E1B1A5-62CF-9F63-ED46-32C38F756692}"/>
              </a:ext>
            </a:extLst>
          </p:cNvPr>
          <p:cNvPicPr>
            <a:picLocks noChangeAspect="1"/>
          </p:cNvPicPr>
          <p:nvPr/>
        </p:nvPicPr>
        <p:blipFill>
          <a:blip r:embed="rId2"/>
          <a:stretch>
            <a:fillRect/>
          </a:stretch>
        </p:blipFill>
        <p:spPr>
          <a:xfrm>
            <a:off x="730639" y="0"/>
            <a:ext cx="10581432" cy="6858000"/>
          </a:xfrm>
          <a:prstGeom prst="rect">
            <a:avLst/>
          </a:prstGeom>
        </p:spPr>
      </p:pic>
    </p:spTree>
    <p:extLst>
      <p:ext uri="{BB962C8B-B14F-4D97-AF65-F5344CB8AC3E}">
        <p14:creationId xmlns:p14="http://schemas.microsoft.com/office/powerpoint/2010/main" val="1707101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1538BE-BB98-C07A-3268-ED9B09F73758}"/>
              </a:ext>
            </a:extLst>
          </p:cNvPr>
          <p:cNvSpPr txBox="1"/>
          <p:nvPr/>
        </p:nvSpPr>
        <p:spPr>
          <a:xfrm>
            <a:off x="662473" y="186611"/>
            <a:ext cx="11299372" cy="369332"/>
          </a:xfrm>
          <a:prstGeom prst="rect">
            <a:avLst/>
          </a:prstGeom>
          <a:noFill/>
        </p:spPr>
        <p:txBody>
          <a:bodyPr wrap="square" rtlCol="0">
            <a:spAutoFit/>
          </a:bodyPr>
          <a:lstStyle/>
          <a:p>
            <a:r>
              <a:rPr lang="en-US" b="1" dirty="0">
                <a:solidFill>
                  <a:schemeClr val="dk1"/>
                </a:solidFill>
              </a:rPr>
              <a:t>Q4: </a:t>
            </a:r>
            <a:r>
              <a:rPr lang="en-US" b="0" i="0" dirty="0">
                <a:solidFill>
                  <a:srgbClr val="24292E"/>
                </a:solidFill>
                <a:effectLst/>
                <a:latin typeface="Plus Jakarta Sans"/>
              </a:rPr>
              <a:t>How does order volume change over time? Can we create a time series chart or stacked bar chart to visualize it?</a:t>
            </a:r>
          </a:p>
        </p:txBody>
      </p:sp>
      <p:pic>
        <p:nvPicPr>
          <p:cNvPr id="4" name="Picture 3">
            <a:extLst>
              <a:ext uri="{FF2B5EF4-FFF2-40B4-BE49-F238E27FC236}">
                <a16:creationId xmlns:a16="http://schemas.microsoft.com/office/drawing/2014/main" id="{FD3D93F2-B4FD-D8C0-B884-067B4F3F413A}"/>
              </a:ext>
            </a:extLst>
          </p:cNvPr>
          <p:cNvPicPr>
            <a:picLocks noChangeAspect="1"/>
          </p:cNvPicPr>
          <p:nvPr/>
        </p:nvPicPr>
        <p:blipFill>
          <a:blip r:embed="rId2"/>
          <a:stretch>
            <a:fillRect/>
          </a:stretch>
        </p:blipFill>
        <p:spPr>
          <a:xfrm>
            <a:off x="730217" y="650810"/>
            <a:ext cx="6010275" cy="2614904"/>
          </a:xfrm>
          <a:prstGeom prst="rect">
            <a:avLst/>
          </a:prstGeom>
        </p:spPr>
      </p:pic>
      <p:sp>
        <p:nvSpPr>
          <p:cNvPr id="5" name="TextBox 4">
            <a:extLst>
              <a:ext uri="{FF2B5EF4-FFF2-40B4-BE49-F238E27FC236}">
                <a16:creationId xmlns:a16="http://schemas.microsoft.com/office/drawing/2014/main" id="{9E3986A0-0A77-BC23-AEEF-30417211BD1B}"/>
              </a:ext>
            </a:extLst>
          </p:cNvPr>
          <p:cNvSpPr txBox="1"/>
          <p:nvPr/>
        </p:nvSpPr>
        <p:spPr>
          <a:xfrm>
            <a:off x="6740492" y="650810"/>
            <a:ext cx="5221353" cy="5443029"/>
          </a:xfrm>
          <a:prstGeom prst="rect">
            <a:avLst/>
          </a:prstGeom>
          <a:noFill/>
        </p:spPr>
        <p:txBody>
          <a:bodyPr wrap="square" rtlCol="0">
            <a:spAutoFit/>
          </a:bodyPr>
          <a:lstStyle/>
          <a:p>
            <a:pPr algn="just">
              <a:lnSpc>
                <a:spcPct val="150000"/>
              </a:lnSpc>
            </a:pPr>
            <a:r>
              <a:rPr lang="en-US" dirty="0">
                <a:solidFill>
                  <a:schemeClr val="dk1"/>
                </a:solidFill>
              </a:rPr>
              <a:t>Gleaning from the Order Analysis, we can visualize the change in order volume over time. Order volume is defined as the number of customers offered a something within the time frame. In our case we have considered a period of 3 years for which a data has been provided. Order volume tells the insights of the customer purchasing behavior. From the plot we can understand that the order volume increases throughout the time period but in the end of 2</a:t>
            </a:r>
            <a:r>
              <a:rPr lang="en-US" baseline="30000" dirty="0">
                <a:solidFill>
                  <a:schemeClr val="dk1"/>
                </a:solidFill>
              </a:rPr>
              <a:t>nd</a:t>
            </a:r>
            <a:r>
              <a:rPr lang="en-US" dirty="0">
                <a:solidFill>
                  <a:schemeClr val="dk1"/>
                </a:solidFill>
              </a:rPr>
              <a:t> quarter of year 1996 the order volume have a sudden fall. Because in this timeframe the customer acquisition falls leading to decrease in orders and leads to drop in the sales.</a:t>
            </a:r>
            <a:endParaRPr lang="en-IN" dirty="0"/>
          </a:p>
        </p:txBody>
      </p:sp>
    </p:spTree>
    <p:extLst>
      <p:ext uri="{BB962C8B-B14F-4D97-AF65-F5344CB8AC3E}">
        <p14:creationId xmlns:p14="http://schemas.microsoft.com/office/powerpoint/2010/main" val="515874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664E46-6700-2B58-FCD8-5FA628844B8F}"/>
              </a:ext>
            </a:extLst>
          </p:cNvPr>
          <p:cNvSpPr txBox="1"/>
          <p:nvPr/>
        </p:nvSpPr>
        <p:spPr>
          <a:xfrm>
            <a:off x="662473" y="186611"/>
            <a:ext cx="11299372" cy="369332"/>
          </a:xfrm>
          <a:prstGeom prst="rect">
            <a:avLst/>
          </a:prstGeom>
          <a:noFill/>
        </p:spPr>
        <p:txBody>
          <a:bodyPr wrap="square" rtlCol="0">
            <a:spAutoFit/>
          </a:bodyPr>
          <a:lstStyle/>
          <a:p>
            <a:r>
              <a:rPr lang="en-US" b="1" dirty="0">
                <a:solidFill>
                  <a:schemeClr val="dk1"/>
                </a:solidFill>
              </a:rPr>
              <a:t>Q5: </a:t>
            </a:r>
            <a:r>
              <a:rPr lang="en-US" b="0" i="0" dirty="0">
                <a:solidFill>
                  <a:srgbClr val="24292E"/>
                </a:solidFill>
                <a:effectLst/>
                <a:latin typeface="Plus Jakarta Sans"/>
              </a:rPr>
              <a:t>What is the distribution of order values? Can we create a histogram or box plot to display it?</a:t>
            </a:r>
            <a:endParaRPr lang="en-US" b="1" dirty="0">
              <a:solidFill>
                <a:schemeClr val="dk1"/>
              </a:solidFill>
            </a:endParaRPr>
          </a:p>
        </p:txBody>
      </p:sp>
      <p:pic>
        <p:nvPicPr>
          <p:cNvPr id="4" name="Picture 3">
            <a:extLst>
              <a:ext uri="{FF2B5EF4-FFF2-40B4-BE49-F238E27FC236}">
                <a16:creationId xmlns:a16="http://schemas.microsoft.com/office/drawing/2014/main" id="{1F6CAF67-B897-C807-9C29-8598625E3574}"/>
              </a:ext>
            </a:extLst>
          </p:cNvPr>
          <p:cNvPicPr>
            <a:picLocks noChangeAspect="1"/>
          </p:cNvPicPr>
          <p:nvPr/>
        </p:nvPicPr>
        <p:blipFill>
          <a:blip r:embed="rId2"/>
          <a:stretch>
            <a:fillRect/>
          </a:stretch>
        </p:blipFill>
        <p:spPr>
          <a:xfrm>
            <a:off x="718456" y="606488"/>
            <a:ext cx="5428707" cy="2388631"/>
          </a:xfrm>
          <a:prstGeom prst="rect">
            <a:avLst/>
          </a:prstGeom>
        </p:spPr>
      </p:pic>
      <p:pic>
        <p:nvPicPr>
          <p:cNvPr id="6" name="Picture 5">
            <a:extLst>
              <a:ext uri="{FF2B5EF4-FFF2-40B4-BE49-F238E27FC236}">
                <a16:creationId xmlns:a16="http://schemas.microsoft.com/office/drawing/2014/main" id="{352514AB-A426-9457-983A-9EF40BDC7A3C}"/>
              </a:ext>
            </a:extLst>
          </p:cNvPr>
          <p:cNvPicPr>
            <a:picLocks noChangeAspect="1"/>
          </p:cNvPicPr>
          <p:nvPr/>
        </p:nvPicPr>
        <p:blipFill>
          <a:blip r:embed="rId3"/>
          <a:stretch>
            <a:fillRect/>
          </a:stretch>
        </p:blipFill>
        <p:spPr>
          <a:xfrm>
            <a:off x="1165859" y="3135079"/>
            <a:ext cx="4533900" cy="3571875"/>
          </a:xfrm>
          <a:prstGeom prst="rect">
            <a:avLst/>
          </a:prstGeom>
        </p:spPr>
      </p:pic>
      <p:sp>
        <p:nvSpPr>
          <p:cNvPr id="7" name="TextBox 6">
            <a:extLst>
              <a:ext uri="{FF2B5EF4-FFF2-40B4-BE49-F238E27FC236}">
                <a16:creationId xmlns:a16="http://schemas.microsoft.com/office/drawing/2014/main" id="{3F5CDF6B-5794-76BE-641A-A5C80CFB9246}"/>
              </a:ext>
            </a:extLst>
          </p:cNvPr>
          <p:cNvSpPr txBox="1"/>
          <p:nvPr/>
        </p:nvSpPr>
        <p:spPr>
          <a:xfrm>
            <a:off x="6312159" y="606488"/>
            <a:ext cx="5649686" cy="6274025"/>
          </a:xfrm>
          <a:prstGeom prst="rect">
            <a:avLst/>
          </a:prstGeom>
          <a:noFill/>
        </p:spPr>
        <p:txBody>
          <a:bodyPr wrap="square" rtlCol="0">
            <a:spAutoFit/>
          </a:bodyPr>
          <a:lstStyle/>
          <a:p>
            <a:pPr algn="just">
              <a:lnSpc>
                <a:spcPct val="150000"/>
              </a:lnSpc>
            </a:pPr>
            <a:r>
              <a:rPr lang="en-US" dirty="0">
                <a:solidFill>
                  <a:schemeClr val="dk1"/>
                </a:solidFill>
              </a:rPr>
              <a:t>Gleaning from the Order Analysis, we can find out that the distribution of orders over the years. We can interpret from the graphs that the order value is increasing from the year 1994 to 1996. After the end of the 2nd quarter of 1996 there is a drop in demands. We have also visualizes the order value across different categories and found that the category Beverages and Dairy Products are the one which have the huge demand and have a highest number of orders as compare to other categories. The mean value for the orders is 20.3K, 73.8K, and 64K in the year 1994, 1995 and 1996 respectively. From this visualization we understand that we have make changes in our strategies to overcome the drop in values after May 1996.   </a:t>
            </a:r>
            <a:endParaRPr lang="en-IN" dirty="0"/>
          </a:p>
        </p:txBody>
      </p:sp>
    </p:spTree>
    <p:extLst>
      <p:ext uri="{BB962C8B-B14F-4D97-AF65-F5344CB8AC3E}">
        <p14:creationId xmlns:p14="http://schemas.microsoft.com/office/powerpoint/2010/main" val="1386866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1F36CC-6E61-EE5F-F362-049197CC56DC}"/>
              </a:ext>
            </a:extLst>
          </p:cNvPr>
          <p:cNvSpPr txBox="1"/>
          <p:nvPr/>
        </p:nvSpPr>
        <p:spPr>
          <a:xfrm>
            <a:off x="662473" y="197259"/>
            <a:ext cx="11299372" cy="369332"/>
          </a:xfrm>
          <a:prstGeom prst="rect">
            <a:avLst/>
          </a:prstGeom>
          <a:noFill/>
        </p:spPr>
        <p:txBody>
          <a:bodyPr wrap="square" rtlCol="0">
            <a:spAutoFit/>
          </a:bodyPr>
          <a:lstStyle/>
          <a:p>
            <a:r>
              <a:rPr lang="en-US" b="1" dirty="0">
                <a:solidFill>
                  <a:schemeClr val="dk1"/>
                </a:solidFill>
              </a:rPr>
              <a:t>Q6: </a:t>
            </a:r>
            <a:r>
              <a:rPr lang="en-US" b="0" i="0" dirty="0">
                <a:solidFill>
                  <a:srgbClr val="24292E"/>
                </a:solidFill>
                <a:effectLst/>
                <a:latin typeface="Plus Jakarta Sans"/>
              </a:rPr>
              <a:t>Can we visualize the average order processing time or shipping duration using a bar chart or box plot?</a:t>
            </a:r>
          </a:p>
        </p:txBody>
      </p:sp>
      <p:pic>
        <p:nvPicPr>
          <p:cNvPr id="4" name="Picture 3">
            <a:extLst>
              <a:ext uri="{FF2B5EF4-FFF2-40B4-BE49-F238E27FC236}">
                <a16:creationId xmlns:a16="http://schemas.microsoft.com/office/drawing/2014/main" id="{E65F973B-66CD-A560-9CE2-BB270911903D}"/>
              </a:ext>
            </a:extLst>
          </p:cNvPr>
          <p:cNvPicPr>
            <a:picLocks noChangeAspect="1"/>
          </p:cNvPicPr>
          <p:nvPr/>
        </p:nvPicPr>
        <p:blipFill>
          <a:blip r:embed="rId2"/>
          <a:stretch>
            <a:fillRect/>
          </a:stretch>
        </p:blipFill>
        <p:spPr>
          <a:xfrm>
            <a:off x="714374" y="561154"/>
            <a:ext cx="8560255" cy="3319789"/>
          </a:xfrm>
          <a:prstGeom prst="rect">
            <a:avLst/>
          </a:prstGeom>
        </p:spPr>
      </p:pic>
      <p:pic>
        <p:nvPicPr>
          <p:cNvPr id="6" name="Picture 5">
            <a:extLst>
              <a:ext uri="{FF2B5EF4-FFF2-40B4-BE49-F238E27FC236}">
                <a16:creationId xmlns:a16="http://schemas.microsoft.com/office/drawing/2014/main" id="{F7FFE014-5C2D-8C4C-37B3-9D1DB6D8886E}"/>
              </a:ext>
            </a:extLst>
          </p:cNvPr>
          <p:cNvPicPr>
            <a:picLocks noChangeAspect="1"/>
          </p:cNvPicPr>
          <p:nvPr/>
        </p:nvPicPr>
        <p:blipFill rotWithShape="1">
          <a:blip r:embed="rId3"/>
          <a:srcRect l="53571"/>
          <a:stretch/>
        </p:blipFill>
        <p:spPr>
          <a:xfrm>
            <a:off x="9261213" y="1775829"/>
            <a:ext cx="2313992" cy="1209675"/>
          </a:xfrm>
          <a:prstGeom prst="rect">
            <a:avLst/>
          </a:prstGeom>
        </p:spPr>
      </p:pic>
      <p:pic>
        <p:nvPicPr>
          <p:cNvPr id="8" name="Picture 7">
            <a:extLst>
              <a:ext uri="{FF2B5EF4-FFF2-40B4-BE49-F238E27FC236}">
                <a16:creationId xmlns:a16="http://schemas.microsoft.com/office/drawing/2014/main" id="{B64D769E-8389-3BE9-482D-AE27DA96088D}"/>
              </a:ext>
            </a:extLst>
          </p:cNvPr>
          <p:cNvPicPr>
            <a:picLocks noChangeAspect="1"/>
          </p:cNvPicPr>
          <p:nvPr/>
        </p:nvPicPr>
        <p:blipFill rotWithShape="1">
          <a:blip r:embed="rId3"/>
          <a:srcRect l="765" r="51786"/>
          <a:stretch/>
        </p:blipFill>
        <p:spPr>
          <a:xfrm>
            <a:off x="9283957" y="566154"/>
            <a:ext cx="2313992" cy="1209675"/>
          </a:xfrm>
          <a:prstGeom prst="rect">
            <a:avLst/>
          </a:prstGeom>
        </p:spPr>
      </p:pic>
      <p:sp>
        <p:nvSpPr>
          <p:cNvPr id="9" name="TextBox 8">
            <a:extLst>
              <a:ext uri="{FF2B5EF4-FFF2-40B4-BE49-F238E27FC236}">
                <a16:creationId xmlns:a16="http://schemas.microsoft.com/office/drawing/2014/main" id="{6BE4AE7E-E6AC-CA36-ABB0-C65080795DC8}"/>
              </a:ext>
            </a:extLst>
          </p:cNvPr>
          <p:cNvSpPr txBox="1"/>
          <p:nvPr/>
        </p:nvSpPr>
        <p:spPr>
          <a:xfrm>
            <a:off x="714374" y="3880943"/>
            <a:ext cx="11150082" cy="2950038"/>
          </a:xfrm>
          <a:prstGeom prst="rect">
            <a:avLst/>
          </a:prstGeom>
          <a:noFill/>
        </p:spPr>
        <p:txBody>
          <a:bodyPr wrap="square" rtlCol="0">
            <a:spAutoFit/>
          </a:bodyPr>
          <a:lstStyle/>
          <a:p>
            <a:pPr algn="just">
              <a:lnSpc>
                <a:spcPct val="150000"/>
              </a:lnSpc>
            </a:pPr>
            <a:r>
              <a:rPr lang="en-US" dirty="0">
                <a:solidFill>
                  <a:schemeClr val="dk1"/>
                </a:solidFill>
              </a:rPr>
              <a:t>Gleaning from the Order Analysis, we visualize and interpret the order processing time (required date – order date) which gives a idea about the in how much time the product is going to deliver. The box and whicker plot represent the distribution of order processing time over the years for different categories of product. We can understand that the strategies are implemented well throughout the years because the time is reducing for the next years. The average processing time of all the products is 28 days and shipping time (shipping date – order date) is 21 days. Order process and shipping time can help us in understanding the customer satisfaction also. There is a room to reduce the time to provide the better services. </a:t>
            </a:r>
            <a:endParaRPr lang="en-IN" dirty="0"/>
          </a:p>
        </p:txBody>
      </p:sp>
    </p:spTree>
    <p:extLst>
      <p:ext uri="{BB962C8B-B14F-4D97-AF65-F5344CB8AC3E}">
        <p14:creationId xmlns:p14="http://schemas.microsoft.com/office/powerpoint/2010/main" val="32548774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D808C6-AF6F-B076-E37A-D1CE054CE808}"/>
              </a:ext>
            </a:extLst>
          </p:cNvPr>
          <p:cNvPicPr>
            <a:picLocks noChangeAspect="1"/>
          </p:cNvPicPr>
          <p:nvPr/>
        </p:nvPicPr>
        <p:blipFill>
          <a:blip r:embed="rId2"/>
          <a:stretch>
            <a:fillRect/>
          </a:stretch>
        </p:blipFill>
        <p:spPr>
          <a:xfrm>
            <a:off x="702648" y="0"/>
            <a:ext cx="10581432" cy="6858000"/>
          </a:xfrm>
          <a:prstGeom prst="rect">
            <a:avLst/>
          </a:prstGeom>
        </p:spPr>
      </p:pic>
    </p:spTree>
    <p:extLst>
      <p:ext uri="{BB962C8B-B14F-4D97-AF65-F5344CB8AC3E}">
        <p14:creationId xmlns:p14="http://schemas.microsoft.com/office/powerpoint/2010/main" val="1740359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0B2BE60-F052-4A6E-1358-A5A93287B0CA}"/>
              </a:ext>
            </a:extLst>
          </p:cNvPr>
          <p:cNvSpPr txBox="1"/>
          <p:nvPr/>
        </p:nvSpPr>
        <p:spPr>
          <a:xfrm>
            <a:off x="662473" y="197259"/>
            <a:ext cx="11299372" cy="646331"/>
          </a:xfrm>
          <a:prstGeom prst="rect">
            <a:avLst/>
          </a:prstGeom>
          <a:noFill/>
        </p:spPr>
        <p:txBody>
          <a:bodyPr wrap="square" rtlCol="0">
            <a:spAutoFit/>
          </a:bodyPr>
          <a:lstStyle/>
          <a:p>
            <a:r>
              <a:rPr lang="en-US" b="1" dirty="0">
                <a:solidFill>
                  <a:schemeClr val="dk1"/>
                </a:solidFill>
              </a:rPr>
              <a:t>Q7: </a:t>
            </a:r>
            <a:r>
              <a:rPr lang="en-US" b="0" i="0" dirty="0">
                <a:solidFill>
                  <a:srgbClr val="24292E"/>
                </a:solidFill>
                <a:effectLst/>
                <a:latin typeface="Plus Jakarta Sans"/>
              </a:rPr>
              <a:t>How does employee productivity vary across different departments or job roles? Can we create a stacked bar chart or grouped column chart to visualize it?</a:t>
            </a:r>
          </a:p>
        </p:txBody>
      </p:sp>
      <p:pic>
        <p:nvPicPr>
          <p:cNvPr id="6" name="Picture 5">
            <a:extLst>
              <a:ext uri="{FF2B5EF4-FFF2-40B4-BE49-F238E27FC236}">
                <a16:creationId xmlns:a16="http://schemas.microsoft.com/office/drawing/2014/main" id="{CA9FF436-06ED-7A2E-37BD-01C9A33A7787}"/>
              </a:ext>
            </a:extLst>
          </p:cNvPr>
          <p:cNvPicPr>
            <a:picLocks noChangeAspect="1"/>
          </p:cNvPicPr>
          <p:nvPr/>
        </p:nvPicPr>
        <p:blipFill>
          <a:blip r:embed="rId2"/>
          <a:stretch>
            <a:fillRect/>
          </a:stretch>
        </p:blipFill>
        <p:spPr>
          <a:xfrm>
            <a:off x="731675" y="839756"/>
            <a:ext cx="5719071" cy="2513381"/>
          </a:xfrm>
          <a:prstGeom prst="rect">
            <a:avLst/>
          </a:prstGeom>
        </p:spPr>
      </p:pic>
      <p:pic>
        <p:nvPicPr>
          <p:cNvPr id="8" name="Picture 7">
            <a:extLst>
              <a:ext uri="{FF2B5EF4-FFF2-40B4-BE49-F238E27FC236}">
                <a16:creationId xmlns:a16="http://schemas.microsoft.com/office/drawing/2014/main" id="{57DF1D90-4F01-D66F-4ABF-D57543F49101}"/>
              </a:ext>
            </a:extLst>
          </p:cNvPr>
          <p:cNvPicPr>
            <a:picLocks noChangeAspect="1"/>
          </p:cNvPicPr>
          <p:nvPr/>
        </p:nvPicPr>
        <p:blipFill>
          <a:blip r:embed="rId3"/>
          <a:stretch>
            <a:fillRect/>
          </a:stretch>
        </p:blipFill>
        <p:spPr>
          <a:xfrm>
            <a:off x="731675" y="3429000"/>
            <a:ext cx="5719071" cy="2809493"/>
          </a:xfrm>
          <a:prstGeom prst="rect">
            <a:avLst/>
          </a:prstGeom>
        </p:spPr>
      </p:pic>
      <p:pic>
        <p:nvPicPr>
          <p:cNvPr id="10" name="Picture 9">
            <a:extLst>
              <a:ext uri="{FF2B5EF4-FFF2-40B4-BE49-F238E27FC236}">
                <a16:creationId xmlns:a16="http://schemas.microsoft.com/office/drawing/2014/main" id="{04E37B88-B320-F369-86E7-93AC56F4673D}"/>
              </a:ext>
            </a:extLst>
          </p:cNvPr>
          <p:cNvPicPr>
            <a:picLocks noChangeAspect="1"/>
          </p:cNvPicPr>
          <p:nvPr/>
        </p:nvPicPr>
        <p:blipFill>
          <a:blip r:embed="rId4"/>
          <a:stretch>
            <a:fillRect/>
          </a:stretch>
        </p:blipFill>
        <p:spPr>
          <a:xfrm>
            <a:off x="6519948" y="839756"/>
            <a:ext cx="2362200" cy="1314450"/>
          </a:xfrm>
          <a:prstGeom prst="rect">
            <a:avLst/>
          </a:prstGeom>
        </p:spPr>
      </p:pic>
      <p:pic>
        <p:nvPicPr>
          <p:cNvPr id="12" name="Picture 11">
            <a:extLst>
              <a:ext uri="{FF2B5EF4-FFF2-40B4-BE49-F238E27FC236}">
                <a16:creationId xmlns:a16="http://schemas.microsoft.com/office/drawing/2014/main" id="{2D89EBA1-93A9-CC34-A753-79DA06A126E2}"/>
              </a:ext>
            </a:extLst>
          </p:cNvPr>
          <p:cNvPicPr>
            <a:picLocks noChangeAspect="1"/>
          </p:cNvPicPr>
          <p:nvPr/>
        </p:nvPicPr>
        <p:blipFill>
          <a:blip r:embed="rId5"/>
          <a:stretch>
            <a:fillRect/>
          </a:stretch>
        </p:blipFill>
        <p:spPr>
          <a:xfrm>
            <a:off x="8951350" y="839756"/>
            <a:ext cx="2705100" cy="1333500"/>
          </a:xfrm>
          <a:prstGeom prst="rect">
            <a:avLst/>
          </a:prstGeom>
        </p:spPr>
      </p:pic>
      <p:sp>
        <p:nvSpPr>
          <p:cNvPr id="13" name="TextBox 12">
            <a:extLst>
              <a:ext uri="{FF2B5EF4-FFF2-40B4-BE49-F238E27FC236}">
                <a16:creationId xmlns:a16="http://schemas.microsoft.com/office/drawing/2014/main" id="{E2C45084-EBEE-E7DE-5FE8-BE15D8C4BCF3}"/>
              </a:ext>
            </a:extLst>
          </p:cNvPr>
          <p:cNvSpPr txBox="1"/>
          <p:nvPr/>
        </p:nvSpPr>
        <p:spPr>
          <a:xfrm>
            <a:off x="6519948" y="2181810"/>
            <a:ext cx="5441897" cy="3365537"/>
          </a:xfrm>
          <a:prstGeom prst="rect">
            <a:avLst/>
          </a:prstGeom>
          <a:noFill/>
        </p:spPr>
        <p:txBody>
          <a:bodyPr wrap="square" rtlCol="0">
            <a:spAutoFit/>
          </a:bodyPr>
          <a:lstStyle/>
          <a:p>
            <a:pPr algn="just">
              <a:lnSpc>
                <a:spcPct val="150000"/>
              </a:lnSpc>
            </a:pPr>
            <a:r>
              <a:rPr lang="en-US" dirty="0">
                <a:solidFill>
                  <a:schemeClr val="dk1"/>
                </a:solidFill>
              </a:rPr>
              <a:t>Gleaning from the Employee Analysis, one can infers from the visualization that the employee with title Sales Representative have handled more than 50% of the order and contributing a more than 60% in the revenue. We have total 9 employees to handle 2155 orders. The employee which handle the more orders contribute more in the order sales. Among the orders maximum orders handled in year 1995.</a:t>
            </a:r>
          </a:p>
        </p:txBody>
      </p:sp>
    </p:spTree>
    <p:extLst>
      <p:ext uri="{BB962C8B-B14F-4D97-AF65-F5344CB8AC3E}">
        <p14:creationId xmlns:p14="http://schemas.microsoft.com/office/powerpoint/2010/main" val="16638386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5F36F3-394B-95D9-6E57-C97EB53CC1CD}"/>
              </a:ext>
            </a:extLst>
          </p:cNvPr>
          <p:cNvSpPr txBox="1"/>
          <p:nvPr/>
        </p:nvSpPr>
        <p:spPr>
          <a:xfrm>
            <a:off x="662473" y="197259"/>
            <a:ext cx="11299372" cy="369332"/>
          </a:xfrm>
          <a:prstGeom prst="rect">
            <a:avLst/>
          </a:prstGeom>
          <a:noFill/>
        </p:spPr>
        <p:txBody>
          <a:bodyPr wrap="square" rtlCol="0">
            <a:spAutoFit/>
          </a:bodyPr>
          <a:lstStyle/>
          <a:p>
            <a:r>
              <a:rPr lang="en-US" b="1" dirty="0">
                <a:solidFill>
                  <a:schemeClr val="dk1"/>
                </a:solidFill>
              </a:rPr>
              <a:t>Q8: </a:t>
            </a:r>
            <a:r>
              <a:rPr lang="en-US" b="0" i="0" dirty="0">
                <a:solidFill>
                  <a:srgbClr val="24292E"/>
                </a:solidFill>
                <a:effectLst/>
                <a:latin typeface="Plus Jakarta Sans"/>
              </a:rPr>
              <a:t>What is the distribution of employee tenure? Can we create a histogram or box plot to display it?</a:t>
            </a:r>
          </a:p>
        </p:txBody>
      </p:sp>
      <p:pic>
        <p:nvPicPr>
          <p:cNvPr id="4" name="Picture 3">
            <a:extLst>
              <a:ext uri="{FF2B5EF4-FFF2-40B4-BE49-F238E27FC236}">
                <a16:creationId xmlns:a16="http://schemas.microsoft.com/office/drawing/2014/main" id="{D8DA0971-D058-E9B5-DD66-C7BD04471DBC}"/>
              </a:ext>
            </a:extLst>
          </p:cNvPr>
          <p:cNvPicPr>
            <a:picLocks noChangeAspect="1"/>
          </p:cNvPicPr>
          <p:nvPr/>
        </p:nvPicPr>
        <p:blipFill>
          <a:blip r:embed="rId2"/>
          <a:stretch>
            <a:fillRect/>
          </a:stretch>
        </p:blipFill>
        <p:spPr>
          <a:xfrm>
            <a:off x="720691" y="566591"/>
            <a:ext cx="5418851" cy="2525373"/>
          </a:xfrm>
          <a:prstGeom prst="rect">
            <a:avLst/>
          </a:prstGeom>
        </p:spPr>
      </p:pic>
      <p:pic>
        <p:nvPicPr>
          <p:cNvPr id="6" name="Picture 5">
            <a:extLst>
              <a:ext uri="{FF2B5EF4-FFF2-40B4-BE49-F238E27FC236}">
                <a16:creationId xmlns:a16="http://schemas.microsoft.com/office/drawing/2014/main" id="{8A8E51C9-1EB0-17D4-65C9-8990200196EE}"/>
              </a:ext>
            </a:extLst>
          </p:cNvPr>
          <p:cNvPicPr>
            <a:picLocks noChangeAspect="1"/>
          </p:cNvPicPr>
          <p:nvPr/>
        </p:nvPicPr>
        <p:blipFill>
          <a:blip r:embed="rId3"/>
          <a:stretch>
            <a:fillRect/>
          </a:stretch>
        </p:blipFill>
        <p:spPr>
          <a:xfrm>
            <a:off x="720691" y="3091964"/>
            <a:ext cx="3020883" cy="1973305"/>
          </a:xfrm>
          <a:prstGeom prst="rect">
            <a:avLst/>
          </a:prstGeom>
        </p:spPr>
      </p:pic>
      <p:pic>
        <p:nvPicPr>
          <p:cNvPr id="8" name="Picture 7">
            <a:extLst>
              <a:ext uri="{FF2B5EF4-FFF2-40B4-BE49-F238E27FC236}">
                <a16:creationId xmlns:a16="http://schemas.microsoft.com/office/drawing/2014/main" id="{1836FDA4-26CF-4F89-5E3E-98BD222209BF}"/>
              </a:ext>
            </a:extLst>
          </p:cNvPr>
          <p:cNvPicPr>
            <a:picLocks noChangeAspect="1"/>
          </p:cNvPicPr>
          <p:nvPr/>
        </p:nvPicPr>
        <p:blipFill>
          <a:blip r:embed="rId4"/>
          <a:stretch>
            <a:fillRect/>
          </a:stretch>
        </p:blipFill>
        <p:spPr>
          <a:xfrm>
            <a:off x="3741574" y="3091964"/>
            <a:ext cx="2397968" cy="2719873"/>
          </a:xfrm>
          <a:prstGeom prst="rect">
            <a:avLst/>
          </a:prstGeom>
        </p:spPr>
      </p:pic>
      <p:sp>
        <p:nvSpPr>
          <p:cNvPr id="9" name="TextBox 8">
            <a:extLst>
              <a:ext uri="{FF2B5EF4-FFF2-40B4-BE49-F238E27FC236}">
                <a16:creationId xmlns:a16="http://schemas.microsoft.com/office/drawing/2014/main" id="{ECABE137-9A53-06BD-D599-C4206DDFD7B6}"/>
              </a:ext>
            </a:extLst>
          </p:cNvPr>
          <p:cNvSpPr txBox="1"/>
          <p:nvPr/>
        </p:nvSpPr>
        <p:spPr>
          <a:xfrm>
            <a:off x="6096000" y="566591"/>
            <a:ext cx="5865845" cy="2950038"/>
          </a:xfrm>
          <a:prstGeom prst="rect">
            <a:avLst/>
          </a:prstGeom>
          <a:noFill/>
        </p:spPr>
        <p:txBody>
          <a:bodyPr wrap="square" rtlCol="0">
            <a:spAutoFit/>
          </a:bodyPr>
          <a:lstStyle/>
          <a:p>
            <a:pPr algn="just">
              <a:lnSpc>
                <a:spcPct val="150000"/>
              </a:lnSpc>
            </a:pPr>
            <a:r>
              <a:rPr lang="en-US" dirty="0">
                <a:solidFill>
                  <a:schemeClr val="dk1"/>
                </a:solidFill>
              </a:rPr>
              <a:t>In the database their was no data provided for the serving time of the employees, so we assumed this year 2023 is the last day of the service. By considering this timeline we did our analysis. We can interpret from the plots that Employees average service time is nearly 30 years. The employees belongs to country USA have a average service time is 31.1 years and for UK is 29.9 years.</a:t>
            </a:r>
          </a:p>
        </p:txBody>
      </p:sp>
    </p:spTree>
    <p:extLst>
      <p:ext uri="{BB962C8B-B14F-4D97-AF65-F5344CB8AC3E}">
        <p14:creationId xmlns:p14="http://schemas.microsoft.com/office/powerpoint/2010/main" val="3784558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04DE24-A578-7F41-CA57-78C69926CFFB}"/>
              </a:ext>
            </a:extLst>
          </p:cNvPr>
          <p:cNvSpPr txBox="1"/>
          <p:nvPr/>
        </p:nvSpPr>
        <p:spPr>
          <a:xfrm>
            <a:off x="662473" y="197259"/>
            <a:ext cx="11299372" cy="369332"/>
          </a:xfrm>
          <a:prstGeom prst="rect">
            <a:avLst/>
          </a:prstGeom>
          <a:noFill/>
        </p:spPr>
        <p:txBody>
          <a:bodyPr wrap="square" rtlCol="0">
            <a:spAutoFit/>
          </a:bodyPr>
          <a:lstStyle/>
          <a:p>
            <a:r>
              <a:rPr lang="en-US" b="1" dirty="0">
                <a:solidFill>
                  <a:schemeClr val="dk1"/>
                </a:solidFill>
              </a:rPr>
              <a:t>Q9: </a:t>
            </a:r>
            <a:r>
              <a:rPr lang="en-US" b="0" i="0" dirty="0">
                <a:solidFill>
                  <a:srgbClr val="24292E"/>
                </a:solidFill>
                <a:effectLst/>
                <a:latin typeface="Plus Jakarta Sans"/>
              </a:rPr>
              <a:t>Can we visualize employee performance ratings or KPIs using a radar chart or bullet graph?</a:t>
            </a:r>
          </a:p>
        </p:txBody>
      </p:sp>
      <p:pic>
        <p:nvPicPr>
          <p:cNvPr id="4" name="Picture 3">
            <a:extLst>
              <a:ext uri="{FF2B5EF4-FFF2-40B4-BE49-F238E27FC236}">
                <a16:creationId xmlns:a16="http://schemas.microsoft.com/office/drawing/2014/main" id="{1AC9D073-2ED9-4E14-7014-CCA763695BCD}"/>
              </a:ext>
            </a:extLst>
          </p:cNvPr>
          <p:cNvPicPr>
            <a:picLocks noChangeAspect="1"/>
          </p:cNvPicPr>
          <p:nvPr/>
        </p:nvPicPr>
        <p:blipFill>
          <a:blip r:embed="rId2"/>
          <a:stretch>
            <a:fillRect/>
          </a:stretch>
        </p:blipFill>
        <p:spPr>
          <a:xfrm>
            <a:off x="734785" y="2670647"/>
            <a:ext cx="2362200" cy="990600"/>
          </a:xfrm>
          <a:prstGeom prst="rect">
            <a:avLst/>
          </a:prstGeom>
        </p:spPr>
      </p:pic>
      <p:pic>
        <p:nvPicPr>
          <p:cNvPr id="6" name="Picture 5">
            <a:extLst>
              <a:ext uri="{FF2B5EF4-FFF2-40B4-BE49-F238E27FC236}">
                <a16:creationId xmlns:a16="http://schemas.microsoft.com/office/drawing/2014/main" id="{5C632342-8A27-1613-5E12-ED5359975BF3}"/>
              </a:ext>
            </a:extLst>
          </p:cNvPr>
          <p:cNvPicPr>
            <a:picLocks noChangeAspect="1"/>
          </p:cNvPicPr>
          <p:nvPr/>
        </p:nvPicPr>
        <p:blipFill>
          <a:blip r:embed="rId3"/>
          <a:stretch>
            <a:fillRect/>
          </a:stretch>
        </p:blipFill>
        <p:spPr>
          <a:xfrm>
            <a:off x="733233" y="3657935"/>
            <a:ext cx="2362200" cy="1000125"/>
          </a:xfrm>
          <a:prstGeom prst="rect">
            <a:avLst/>
          </a:prstGeom>
        </p:spPr>
      </p:pic>
      <p:pic>
        <p:nvPicPr>
          <p:cNvPr id="8" name="Picture 7">
            <a:extLst>
              <a:ext uri="{FF2B5EF4-FFF2-40B4-BE49-F238E27FC236}">
                <a16:creationId xmlns:a16="http://schemas.microsoft.com/office/drawing/2014/main" id="{3B997596-18A6-D889-7182-9CCE16FD391E}"/>
              </a:ext>
            </a:extLst>
          </p:cNvPr>
          <p:cNvPicPr>
            <a:picLocks noChangeAspect="1"/>
          </p:cNvPicPr>
          <p:nvPr/>
        </p:nvPicPr>
        <p:blipFill>
          <a:blip r:embed="rId4"/>
          <a:stretch>
            <a:fillRect/>
          </a:stretch>
        </p:blipFill>
        <p:spPr>
          <a:xfrm>
            <a:off x="3095433" y="2676860"/>
            <a:ext cx="2362200" cy="981075"/>
          </a:xfrm>
          <a:prstGeom prst="rect">
            <a:avLst/>
          </a:prstGeom>
        </p:spPr>
      </p:pic>
      <p:pic>
        <p:nvPicPr>
          <p:cNvPr id="10" name="Picture 9">
            <a:extLst>
              <a:ext uri="{FF2B5EF4-FFF2-40B4-BE49-F238E27FC236}">
                <a16:creationId xmlns:a16="http://schemas.microsoft.com/office/drawing/2014/main" id="{209C2AF2-58FA-DC09-79FD-DDE55FA07F2D}"/>
              </a:ext>
            </a:extLst>
          </p:cNvPr>
          <p:cNvPicPr>
            <a:picLocks noChangeAspect="1"/>
          </p:cNvPicPr>
          <p:nvPr/>
        </p:nvPicPr>
        <p:blipFill>
          <a:blip r:embed="rId5"/>
          <a:stretch>
            <a:fillRect/>
          </a:stretch>
        </p:blipFill>
        <p:spPr>
          <a:xfrm>
            <a:off x="713838" y="554928"/>
            <a:ext cx="6147224" cy="2117951"/>
          </a:xfrm>
          <a:prstGeom prst="rect">
            <a:avLst/>
          </a:prstGeom>
        </p:spPr>
      </p:pic>
      <p:sp>
        <p:nvSpPr>
          <p:cNvPr id="11" name="TextBox 10">
            <a:extLst>
              <a:ext uri="{FF2B5EF4-FFF2-40B4-BE49-F238E27FC236}">
                <a16:creationId xmlns:a16="http://schemas.microsoft.com/office/drawing/2014/main" id="{44D2B822-672F-C666-95B5-9D62A679C25E}"/>
              </a:ext>
            </a:extLst>
          </p:cNvPr>
          <p:cNvSpPr txBox="1"/>
          <p:nvPr/>
        </p:nvSpPr>
        <p:spPr>
          <a:xfrm>
            <a:off x="6912427" y="566591"/>
            <a:ext cx="5049418" cy="6274025"/>
          </a:xfrm>
          <a:prstGeom prst="rect">
            <a:avLst/>
          </a:prstGeom>
          <a:noFill/>
        </p:spPr>
        <p:txBody>
          <a:bodyPr wrap="square" rtlCol="0">
            <a:spAutoFit/>
          </a:bodyPr>
          <a:lstStyle/>
          <a:p>
            <a:pPr algn="just">
              <a:lnSpc>
                <a:spcPct val="150000"/>
              </a:lnSpc>
            </a:pPr>
            <a:r>
              <a:rPr lang="en-US" dirty="0">
                <a:solidFill>
                  <a:schemeClr val="dk1"/>
                </a:solidFill>
              </a:rPr>
              <a:t>Gleaning from the Employee Analysis, to interpret the performance ratings of the employee we don’t have a direct data for it but we tried to visualize using the contribution in sales, and order handling leads to best employee. We have plotted a bullet chart to analyze the sales for the employee titles and set the target values. We found that 71% revenue share contributed by employee title Sales Representative, followed by vice president and least for the sales manager. The KPIs indicates the number of employee and orders, and sales for the year 1995. We have set a target value of sales to be 20% more to have a visualization of achieved value and goal value for the next quarter, or year.     </a:t>
            </a:r>
          </a:p>
        </p:txBody>
      </p:sp>
    </p:spTree>
    <p:extLst>
      <p:ext uri="{BB962C8B-B14F-4D97-AF65-F5344CB8AC3E}">
        <p14:creationId xmlns:p14="http://schemas.microsoft.com/office/powerpoint/2010/main" val="4214470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AE20AE-B662-EF8A-24EE-CA0FA5CD7A67}"/>
              </a:ext>
            </a:extLst>
          </p:cNvPr>
          <p:cNvPicPr>
            <a:picLocks noChangeAspect="1"/>
          </p:cNvPicPr>
          <p:nvPr/>
        </p:nvPicPr>
        <p:blipFill rotWithShape="1">
          <a:blip r:embed="rId2"/>
          <a:srcRect t="953" r="482"/>
          <a:stretch/>
        </p:blipFill>
        <p:spPr>
          <a:xfrm>
            <a:off x="720082" y="27990"/>
            <a:ext cx="10569956" cy="6792686"/>
          </a:xfrm>
          <a:prstGeom prst="rect">
            <a:avLst/>
          </a:prstGeom>
        </p:spPr>
      </p:pic>
    </p:spTree>
    <p:extLst>
      <p:ext uri="{BB962C8B-B14F-4D97-AF65-F5344CB8AC3E}">
        <p14:creationId xmlns:p14="http://schemas.microsoft.com/office/powerpoint/2010/main" val="40250760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44C4A5-C7D9-C621-A64D-156A3855851A}"/>
              </a:ext>
            </a:extLst>
          </p:cNvPr>
          <p:cNvPicPr>
            <a:picLocks noChangeAspect="1"/>
          </p:cNvPicPr>
          <p:nvPr/>
        </p:nvPicPr>
        <p:blipFill rotWithShape="1">
          <a:blip r:embed="rId2"/>
          <a:srcRect l="458"/>
          <a:stretch/>
        </p:blipFill>
        <p:spPr>
          <a:xfrm>
            <a:off x="718451" y="0"/>
            <a:ext cx="10579843" cy="6858000"/>
          </a:xfrm>
          <a:prstGeom prst="rect">
            <a:avLst/>
          </a:prstGeom>
        </p:spPr>
      </p:pic>
    </p:spTree>
    <p:extLst>
      <p:ext uri="{BB962C8B-B14F-4D97-AF65-F5344CB8AC3E}">
        <p14:creationId xmlns:p14="http://schemas.microsoft.com/office/powerpoint/2010/main" val="22084638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F4E14E-4584-4941-1872-BC2F452F6CEB}"/>
              </a:ext>
            </a:extLst>
          </p:cNvPr>
          <p:cNvSpPr txBox="1"/>
          <p:nvPr/>
        </p:nvSpPr>
        <p:spPr>
          <a:xfrm>
            <a:off x="662473" y="197259"/>
            <a:ext cx="11299372" cy="646331"/>
          </a:xfrm>
          <a:prstGeom prst="rect">
            <a:avLst/>
          </a:prstGeom>
          <a:noFill/>
        </p:spPr>
        <p:txBody>
          <a:bodyPr wrap="square" rtlCol="0">
            <a:spAutoFit/>
          </a:bodyPr>
          <a:lstStyle/>
          <a:p>
            <a:r>
              <a:rPr lang="en-US" b="1" dirty="0">
                <a:solidFill>
                  <a:schemeClr val="dk1"/>
                </a:solidFill>
              </a:rPr>
              <a:t>Q10: </a:t>
            </a:r>
            <a:r>
              <a:rPr lang="en-US" b="0" i="0" dirty="0">
                <a:solidFill>
                  <a:srgbClr val="24292E"/>
                </a:solidFill>
                <a:effectLst/>
                <a:latin typeface="Plus Jakarta Sans"/>
              </a:rPr>
              <a:t>What is the distribution of product ratings or reviews? Can we create a histogram or stacked bar chart to visualize it?</a:t>
            </a:r>
          </a:p>
        </p:txBody>
      </p:sp>
      <p:pic>
        <p:nvPicPr>
          <p:cNvPr id="4" name="Picture 3">
            <a:extLst>
              <a:ext uri="{FF2B5EF4-FFF2-40B4-BE49-F238E27FC236}">
                <a16:creationId xmlns:a16="http://schemas.microsoft.com/office/drawing/2014/main" id="{2A2FFABB-DE09-285C-5CA8-872A1A8CBEA5}"/>
              </a:ext>
            </a:extLst>
          </p:cNvPr>
          <p:cNvPicPr>
            <a:picLocks noChangeAspect="1"/>
          </p:cNvPicPr>
          <p:nvPr/>
        </p:nvPicPr>
        <p:blipFill rotWithShape="1">
          <a:blip r:embed="rId2"/>
          <a:srcRect l="1400" t="1197"/>
          <a:stretch/>
        </p:blipFill>
        <p:spPr>
          <a:xfrm>
            <a:off x="718457" y="843590"/>
            <a:ext cx="2826883" cy="3177904"/>
          </a:xfrm>
          <a:prstGeom prst="rect">
            <a:avLst/>
          </a:prstGeom>
        </p:spPr>
      </p:pic>
      <p:pic>
        <p:nvPicPr>
          <p:cNvPr id="6" name="Picture 5">
            <a:extLst>
              <a:ext uri="{FF2B5EF4-FFF2-40B4-BE49-F238E27FC236}">
                <a16:creationId xmlns:a16="http://schemas.microsoft.com/office/drawing/2014/main" id="{505281DB-ACF4-3B03-ACC6-8C41E6961524}"/>
              </a:ext>
            </a:extLst>
          </p:cNvPr>
          <p:cNvPicPr>
            <a:picLocks noChangeAspect="1"/>
          </p:cNvPicPr>
          <p:nvPr/>
        </p:nvPicPr>
        <p:blipFill rotWithShape="1">
          <a:blip r:embed="rId3"/>
          <a:srcRect l="817" t="1405"/>
          <a:stretch/>
        </p:blipFill>
        <p:spPr>
          <a:xfrm>
            <a:off x="3545340" y="843590"/>
            <a:ext cx="3355869" cy="3177904"/>
          </a:xfrm>
          <a:prstGeom prst="rect">
            <a:avLst/>
          </a:prstGeom>
        </p:spPr>
      </p:pic>
      <p:pic>
        <p:nvPicPr>
          <p:cNvPr id="8" name="Picture 7">
            <a:extLst>
              <a:ext uri="{FF2B5EF4-FFF2-40B4-BE49-F238E27FC236}">
                <a16:creationId xmlns:a16="http://schemas.microsoft.com/office/drawing/2014/main" id="{A89EB978-DDC2-6C66-855B-E4D78996C95E}"/>
              </a:ext>
            </a:extLst>
          </p:cNvPr>
          <p:cNvPicPr>
            <a:picLocks noChangeAspect="1"/>
          </p:cNvPicPr>
          <p:nvPr/>
        </p:nvPicPr>
        <p:blipFill rotWithShape="1">
          <a:blip r:embed="rId4"/>
          <a:srcRect l="541" t="3202" r="-1"/>
          <a:stretch/>
        </p:blipFill>
        <p:spPr>
          <a:xfrm>
            <a:off x="718457" y="4021494"/>
            <a:ext cx="3993502" cy="1984130"/>
          </a:xfrm>
          <a:prstGeom prst="rect">
            <a:avLst/>
          </a:prstGeom>
        </p:spPr>
      </p:pic>
      <p:pic>
        <p:nvPicPr>
          <p:cNvPr id="10" name="Picture 9">
            <a:extLst>
              <a:ext uri="{FF2B5EF4-FFF2-40B4-BE49-F238E27FC236}">
                <a16:creationId xmlns:a16="http://schemas.microsoft.com/office/drawing/2014/main" id="{AE4E6DE0-9775-A80B-5C4D-16FA1B5AFE6F}"/>
              </a:ext>
            </a:extLst>
          </p:cNvPr>
          <p:cNvPicPr>
            <a:picLocks noChangeAspect="1"/>
          </p:cNvPicPr>
          <p:nvPr/>
        </p:nvPicPr>
        <p:blipFill>
          <a:blip r:embed="rId5"/>
          <a:stretch>
            <a:fillRect/>
          </a:stretch>
        </p:blipFill>
        <p:spPr>
          <a:xfrm>
            <a:off x="718457" y="6010275"/>
            <a:ext cx="2362200" cy="847725"/>
          </a:xfrm>
          <a:prstGeom prst="rect">
            <a:avLst/>
          </a:prstGeom>
        </p:spPr>
      </p:pic>
      <p:sp>
        <p:nvSpPr>
          <p:cNvPr id="11" name="TextBox 10">
            <a:extLst>
              <a:ext uri="{FF2B5EF4-FFF2-40B4-BE49-F238E27FC236}">
                <a16:creationId xmlns:a16="http://schemas.microsoft.com/office/drawing/2014/main" id="{53C5D319-2D31-991C-4310-9DAD5968FE2C}"/>
              </a:ext>
            </a:extLst>
          </p:cNvPr>
          <p:cNvSpPr txBox="1"/>
          <p:nvPr/>
        </p:nvSpPr>
        <p:spPr>
          <a:xfrm>
            <a:off x="6912427" y="583975"/>
            <a:ext cx="5049418" cy="4612032"/>
          </a:xfrm>
          <a:prstGeom prst="rect">
            <a:avLst/>
          </a:prstGeom>
          <a:noFill/>
        </p:spPr>
        <p:txBody>
          <a:bodyPr wrap="square" rtlCol="0">
            <a:spAutoFit/>
          </a:bodyPr>
          <a:lstStyle/>
          <a:p>
            <a:pPr algn="just">
              <a:lnSpc>
                <a:spcPct val="150000"/>
              </a:lnSpc>
            </a:pPr>
            <a:r>
              <a:rPr lang="en-US" dirty="0">
                <a:solidFill>
                  <a:schemeClr val="dk1"/>
                </a:solidFill>
              </a:rPr>
              <a:t>Gleaning from the Product Analysis, we can interpret that there are total 77 unique products grouped in 7 categories. Some products are liked by customer and continued for the next year and it goes on for the next years. The database have a data for the 3 years of timeline shows that there are 11% of products are disliked by customer, due to their negative ratings. There are the categories confections, dairy products, grains/cereals, and seafood are the once which have only +</a:t>
            </a:r>
            <a:r>
              <a:rPr lang="en-US" dirty="0" err="1">
                <a:solidFill>
                  <a:schemeClr val="dk1"/>
                </a:solidFill>
              </a:rPr>
              <a:t>ve</a:t>
            </a:r>
            <a:r>
              <a:rPr lang="en-US" dirty="0">
                <a:solidFill>
                  <a:schemeClr val="dk1"/>
                </a:solidFill>
              </a:rPr>
              <a:t> reviews and other remaining categories have –</a:t>
            </a:r>
            <a:r>
              <a:rPr lang="en-US" dirty="0" err="1">
                <a:solidFill>
                  <a:schemeClr val="dk1"/>
                </a:solidFill>
              </a:rPr>
              <a:t>ve</a:t>
            </a:r>
            <a:r>
              <a:rPr lang="en-US" dirty="0">
                <a:solidFill>
                  <a:schemeClr val="dk1"/>
                </a:solidFill>
              </a:rPr>
              <a:t> reviews.    </a:t>
            </a:r>
          </a:p>
        </p:txBody>
      </p:sp>
    </p:spTree>
    <p:extLst>
      <p:ext uri="{BB962C8B-B14F-4D97-AF65-F5344CB8AC3E}">
        <p14:creationId xmlns:p14="http://schemas.microsoft.com/office/powerpoint/2010/main" val="39933246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11A523-F210-B31A-D43C-890CB9B468CC}"/>
              </a:ext>
            </a:extLst>
          </p:cNvPr>
          <p:cNvPicPr>
            <a:picLocks noChangeAspect="1"/>
          </p:cNvPicPr>
          <p:nvPr/>
        </p:nvPicPr>
        <p:blipFill>
          <a:blip r:embed="rId2"/>
          <a:stretch>
            <a:fillRect/>
          </a:stretch>
        </p:blipFill>
        <p:spPr>
          <a:xfrm>
            <a:off x="709356" y="0"/>
            <a:ext cx="10605342" cy="6858000"/>
          </a:xfrm>
          <a:prstGeom prst="rect">
            <a:avLst/>
          </a:prstGeom>
        </p:spPr>
      </p:pic>
    </p:spTree>
    <p:extLst>
      <p:ext uri="{BB962C8B-B14F-4D97-AF65-F5344CB8AC3E}">
        <p14:creationId xmlns:p14="http://schemas.microsoft.com/office/powerpoint/2010/main" val="5469804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4E3B9B-D385-485A-1AFE-47960D1C26D3}"/>
              </a:ext>
            </a:extLst>
          </p:cNvPr>
          <p:cNvSpPr txBox="1"/>
          <p:nvPr/>
        </p:nvSpPr>
        <p:spPr>
          <a:xfrm>
            <a:off x="662473" y="197259"/>
            <a:ext cx="11299372" cy="646331"/>
          </a:xfrm>
          <a:prstGeom prst="rect">
            <a:avLst/>
          </a:prstGeom>
          <a:noFill/>
        </p:spPr>
        <p:txBody>
          <a:bodyPr wrap="square" rtlCol="0">
            <a:spAutoFit/>
          </a:bodyPr>
          <a:lstStyle/>
          <a:p>
            <a:r>
              <a:rPr lang="en-US" b="1" dirty="0">
                <a:solidFill>
                  <a:schemeClr val="dk1"/>
                </a:solidFill>
              </a:rPr>
              <a:t>Q11: </a:t>
            </a:r>
            <a:r>
              <a:rPr lang="en-US" b="0" i="0" dirty="0">
                <a:solidFill>
                  <a:srgbClr val="24292E"/>
                </a:solidFill>
                <a:effectLst/>
                <a:latin typeface="Plus Jakarta Sans"/>
              </a:rPr>
              <a:t>How does the sales volume vary across different product categories? Can we create a bar chart or </a:t>
            </a:r>
            <a:r>
              <a:rPr lang="en-US" b="0" i="0" dirty="0" err="1">
                <a:solidFill>
                  <a:srgbClr val="24292E"/>
                </a:solidFill>
                <a:effectLst/>
                <a:latin typeface="Plus Jakarta Sans"/>
              </a:rPr>
              <a:t>treemap</a:t>
            </a:r>
            <a:r>
              <a:rPr lang="en-US" b="0" i="0" dirty="0">
                <a:solidFill>
                  <a:srgbClr val="24292E"/>
                </a:solidFill>
                <a:effectLst/>
                <a:latin typeface="Plus Jakarta Sans"/>
              </a:rPr>
              <a:t> to display it?</a:t>
            </a:r>
          </a:p>
        </p:txBody>
      </p:sp>
      <p:pic>
        <p:nvPicPr>
          <p:cNvPr id="4" name="Picture 3">
            <a:extLst>
              <a:ext uri="{FF2B5EF4-FFF2-40B4-BE49-F238E27FC236}">
                <a16:creationId xmlns:a16="http://schemas.microsoft.com/office/drawing/2014/main" id="{CB791CB9-0365-9E41-0DC6-F26CD55A1790}"/>
              </a:ext>
            </a:extLst>
          </p:cNvPr>
          <p:cNvPicPr>
            <a:picLocks noChangeAspect="1"/>
          </p:cNvPicPr>
          <p:nvPr/>
        </p:nvPicPr>
        <p:blipFill>
          <a:blip r:embed="rId2"/>
          <a:stretch>
            <a:fillRect/>
          </a:stretch>
        </p:blipFill>
        <p:spPr>
          <a:xfrm>
            <a:off x="718457" y="811311"/>
            <a:ext cx="5990253" cy="2295535"/>
          </a:xfrm>
          <a:prstGeom prst="rect">
            <a:avLst/>
          </a:prstGeom>
        </p:spPr>
      </p:pic>
      <p:pic>
        <p:nvPicPr>
          <p:cNvPr id="6" name="Picture 5">
            <a:extLst>
              <a:ext uri="{FF2B5EF4-FFF2-40B4-BE49-F238E27FC236}">
                <a16:creationId xmlns:a16="http://schemas.microsoft.com/office/drawing/2014/main" id="{143EA370-28F9-9EAA-A1C4-D22A6A00ED65}"/>
              </a:ext>
            </a:extLst>
          </p:cNvPr>
          <p:cNvPicPr>
            <a:picLocks noChangeAspect="1"/>
          </p:cNvPicPr>
          <p:nvPr/>
        </p:nvPicPr>
        <p:blipFill>
          <a:blip r:embed="rId3"/>
          <a:stretch>
            <a:fillRect/>
          </a:stretch>
        </p:blipFill>
        <p:spPr>
          <a:xfrm>
            <a:off x="718457" y="3202291"/>
            <a:ext cx="5990253" cy="2981324"/>
          </a:xfrm>
          <a:prstGeom prst="rect">
            <a:avLst/>
          </a:prstGeom>
        </p:spPr>
      </p:pic>
      <p:sp>
        <p:nvSpPr>
          <p:cNvPr id="7" name="TextBox 6">
            <a:extLst>
              <a:ext uri="{FF2B5EF4-FFF2-40B4-BE49-F238E27FC236}">
                <a16:creationId xmlns:a16="http://schemas.microsoft.com/office/drawing/2014/main" id="{A0414C81-7220-9DDF-9F27-2E35A4EE2354}"/>
              </a:ext>
            </a:extLst>
          </p:cNvPr>
          <p:cNvSpPr txBox="1"/>
          <p:nvPr/>
        </p:nvSpPr>
        <p:spPr>
          <a:xfrm>
            <a:off x="6810567" y="677281"/>
            <a:ext cx="5151277" cy="4196533"/>
          </a:xfrm>
          <a:prstGeom prst="rect">
            <a:avLst/>
          </a:prstGeom>
          <a:noFill/>
        </p:spPr>
        <p:txBody>
          <a:bodyPr wrap="square" rtlCol="0">
            <a:spAutoFit/>
          </a:bodyPr>
          <a:lstStyle/>
          <a:p>
            <a:pPr algn="just">
              <a:lnSpc>
                <a:spcPct val="150000"/>
              </a:lnSpc>
            </a:pPr>
            <a:r>
              <a:rPr lang="en-US" dirty="0">
                <a:solidFill>
                  <a:schemeClr val="dk1"/>
                </a:solidFill>
              </a:rPr>
              <a:t>Gleaning from the Sales Analysis, we can interpret from the bar chart and tree map between the sales and categories. The category Beverages have the highest sales value, followed by dairy products, confections and meat/poultry and least by grains/cereal. The contribution to sales by different sales title employee to different categories represents the maximum share by sales representative among each category and least shared by sales manager among each category. </a:t>
            </a:r>
          </a:p>
        </p:txBody>
      </p:sp>
    </p:spTree>
    <p:extLst>
      <p:ext uri="{BB962C8B-B14F-4D97-AF65-F5344CB8AC3E}">
        <p14:creationId xmlns:p14="http://schemas.microsoft.com/office/powerpoint/2010/main" val="35547470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5999B8-CBB3-C540-9A3E-58A982107005}"/>
              </a:ext>
            </a:extLst>
          </p:cNvPr>
          <p:cNvSpPr txBox="1"/>
          <p:nvPr/>
        </p:nvSpPr>
        <p:spPr>
          <a:xfrm>
            <a:off x="662473" y="197259"/>
            <a:ext cx="11299372" cy="369332"/>
          </a:xfrm>
          <a:prstGeom prst="rect">
            <a:avLst/>
          </a:prstGeom>
          <a:noFill/>
        </p:spPr>
        <p:txBody>
          <a:bodyPr wrap="square" rtlCol="0">
            <a:spAutoFit/>
          </a:bodyPr>
          <a:lstStyle/>
          <a:p>
            <a:r>
              <a:rPr lang="en-US" b="1" dirty="0">
                <a:solidFill>
                  <a:schemeClr val="dk1"/>
                </a:solidFill>
              </a:rPr>
              <a:t>Q12: </a:t>
            </a:r>
            <a:r>
              <a:rPr lang="en-US" b="0" i="0" dirty="0">
                <a:solidFill>
                  <a:srgbClr val="24292E"/>
                </a:solidFill>
                <a:effectLst/>
                <a:latin typeface="Plus Jakarta Sans"/>
              </a:rPr>
              <a:t>Can we visualize the pricing distribution of products using a box plot or violin plot?</a:t>
            </a:r>
          </a:p>
        </p:txBody>
      </p:sp>
      <p:pic>
        <p:nvPicPr>
          <p:cNvPr id="4" name="Picture 3">
            <a:extLst>
              <a:ext uri="{FF2B5EF4-FFF2-40B4-BE49-F238E27FC236}">
                <a16:creationId xmlns:a16="http://schemas.microsoft.com/office/drawing/2014/main" id="{FF24F318-2C00-AF4A-25F7-E34F15B262FC}"/>
              </a:ext>
            </a:extLst>
          </p:cNvPr>
          <p:cNvPicPr>
            <a:picLocks noChangeAspect="1"/>
          </p:cNvPicPr>
          <p:nvPr/>
        </p:nvPicPr>
        <p:blipFill rotWithShape="1">
          <a:blip r:embed="rId2"/>
          <a:srcRect l="321" t="606"/>
          <a:stretch/>
        </p:blipFill>
        <p:spPr>
          <a:xfrm>
            <a:off x="727787" y="631906"/>
            <a:ext cx="6232849" cy="3353935"/>
          </a:xfrm>
          <a:prstGeom prst="rect">
            <a:avLst/>
          </a:prstGeom>
        </p:spPr>
      </p:pic>
      <p:pic>
        <p:nvPicPr>
          <p:cNvPr id="6" name="Picture 5">
            <a:extLst>
              <a:ext uri="{FF2B5EF4-FFF2-40B4-BE49-F238E27FC236}">
                <a16:creationId xmlns:a16="http://schemas.microsoft.com/office/drawing/2014/main" id="{D35866F5-77F8-E5A4-A32A-741281366E16}"/>
              </a:ext>
            </a:extLst>
          </p:cNvPr>
          <p:cNvPicPr>
            <a:picLocks noChangeAspect="1"/>
          </p:cNvPicPr>
          <p:nvPr/>
        </p:nvPicPr>
        <p:blipFill>
          <a:blip r:embed="rId3"/>
          <a:stretch>
            <a:fillRect/>
          </a:stretch>
        </p:blipFill>
        <p:spPr>
          <a:xfrm>
            <a:off x="727787" y="3985841"/>
            <a:ext cx="6232849" cy="2872159"/>
          </a:xfrm>
          <a:prstGeom prst="rect">
            <a:avLst/>
          </a:prstGeom>
        </p:spPr>
      </p:pic>
      <p:sp>
        <p:nvSpPr>
          <p:cNvPr id="7" name="TextBox 6">
            <a:extLst>
              <a:ext uri="{FF2B5EF4-FFF2-40B4-BE49-F238E27FC236}">
                <a16:creationId xmlns:a16="http://schemas.microsoft.com/office/drawing/2014/main" id="{1345BADF-0EC5-3C69-EEB3-7816AFF3D9F2}"/>
              </a:ext>
            </a:extLst>
          </p:cNvPr>
          <p:cNvSpPr txBox="1"/>
          <p:nvPr/>
        </p:nvSpPr>
        <p:spPr>
          <a:xfrm>
            <a:off x="6960636" y="631906"/>
            <a:ext cx="5066523" cy="4612032"/>
          </a:xfrm>
          <a:prstGeom prst="rect">
            <a:avLst/>
          </a:prstGeom>
          <a:noFill/>
        </p:spPr>
        <p:txBody>
          <a:bodyPr wrap="square" rtlCol="0">
            <a:spAutoFit/>
          </a:bodyPr>
          <a:lstStyle/>
          <a:p>
            <a:pPr algn="just">
              <a:lnSpc>
                <a:spcPct val="150000"/>
              </a:lnSpc>
            </a:pPr>
            <a:r>
              <a:rPr lang="en-US" dirty="0">
                <a:solidFill>
                  <a:schemeClr val="dk1"/>
                </a:solidFill>
              </a:rPr>
              <a:t>The box plot and violin plot shows the distribution of pricing of products among the different categories. The plot between categories and product unit prices represents that the category beverages is the one have some products whose pricing is much higher than the other product due to which have a median value lie outside the 2</a:t>
            </a:r>
            <a:r>
              <a:rPr lang="en-US" baseline="30000" dirty="0">
                <a:solidFill>
                  <a:schemeClr val="dk1"/>
                </a:solidFill>
              </a:rPr>
              <a:t>nd</a:t>
            </a:r>
            <a:r>
              <a:rPr lang="en-US" dirty="0">
                <a:solidFill>
                  <a:schemeClr val="dk1"/>
                </a:solidFill>
              </a:rPr>
              <a:t> and 3</a:t>
            </a:r>
            <a:r>
              <a:rPr lang="en-US" baseline="30000" dirty="0">
                <a:solidFill>
                  <a:schemeClr val="dk1"/>
                </a:solidFill>
              </a:rPr>
              <a:t>rd</a:t>
            </a:r>
            <a:r>
              <a:rPr lang="en-US" dirty="0">
                <a:solidFill>
                  <a:schemeClr val="dk1"/>
                </a:solidFill>
              </a:rPr>
              <a:t> quartile. The distribution of pricing is been clearly visualize with the help of box and violin plot. The outliers of pricing indicates the values of products above or below the median value.  </a:t>
            </a:r>
          </a:p>
        </p:txBody>
      </p:sp>
    </p:spTree>
    <p:extLst>
      <p:ext uri="{BB962C8B-B14F-4D97-AF65-F5344CB8AC3E}">
        <p14:creationId xmlns:p14="http://schemas.microsoft.com/office/powerpoint/2010/main" val="37176613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6076B6-D239-658C-F16C-673FA12EE454}"/>
              </a:ext>
            </a:extLst>
          </p:cNvPr>
          <p:cNvPicPr>
            <a:picLocks noChangeAspect="1"/>
          </p:cNvPicPr>
          <p:nvPr/>
        </p:nvPicPr>
        <p:blipFill>
          <a:blip r:embed="rId2"/>
          <a:stretch>
            <a:fillRect/>
          </a:stretch>
        </p:blipFill>
        <p:spPr>
          <a:xfrm>
            <a:off x="716192" y="0"/>
            <a:ext cx="10610319" cy="6858000"/>
          </a:xfrm>
          <a:prstGeom prst="rect">
            <a:avLst/>
          </a:prstGeom>
        </p:spPr>
      </p:pic>
    </p:spTree>
    <p:extLst>
      <p:ext uri="{BB962C8B-B14F-4D97-AF65-F5344CB8AC3E}">
        <p14:creationId xmlns:p14="http://schemas.microsoft.com/office/powerpoint/2010/main" val="39802851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D2361A-10BF-6053-E662-DEBE24860205}"/>
              </a:ext>
            </a:extLst>
          </p:cNvPr>
          <p:cNvSpPr txBox="1"/>
          <p:nvPr/>
        </p:nvSpPr>
        <p:spPr>
          <a:xfrm>
            <a:off x="662473" y="197259"/>
            <a:ext cx="11299372" cy="646331"/>
          </a:xfrm>
          <a:prstGeom prst="rect">
            <a:avLst/>
          </a:prstGeom>
          <a:noFill/>
        </p:spPr>
        <p:txBody>
          <a:bodyPr wrap="square" rtlCol="0">
            <a:spAutoFit/>
          </a:bodyPr>
          <a:lstStyle/>
          <a:p>
            <a:pPr algn="l"/>
            <a:r>
              <a:rPr lang="en-US" b="1" dirty="0">
                <a:solidFill>
                  <a:schemeClr val="dk1"/>
                </a:solidFill>
              </a:rPr>
              <a:t>Q13: </a:t>
            </a:r>
            <a:r>
              <a:rPr lang="en-US" b="0" i="0" dirty="0">
                <a:solidFill>
                  <a:srgbClr val="24292E"/>
                </a:solidFill>
                <a:effectLst/>
                <a:latin typeface="Plus Jakarta Sans"/>
              </a:rPr>
              <a:t>What is the distribution of supplier ratings or performance metrics? Can we create a bar chart or radar chart to visualize it?</a:t>
            </a:r>
          </a:p>
        </p:txBody>
      </p:sp>
      <p:pic>
        <p:nvPicPr>
          <p:cNvPr id="4" name="Picture 3">
            <a:extLst>
              <a:ext uri="{FF2B5EF4-FFF2-40B4-BE49-F238E27FC236}">
                <a16:creationId xmlns:a16="http://schemas.microsoft.com/office/drawing/2014/main" id="{E6FFDBC1-B05A-FE01-917D-23E5F36743AD}"/>
              </a:ext>
            </a:extLst>
          </p:cNvPr>
          <p:cNvPicPr>
            <a:picLocks noChangeAspect="1"/>
          </p:cNvPicPr>
          <p:nvPr/>
        </p:nvPicPr>
        <p:blipFill>
          <a:blip r:embed="rId2"/>
          <a:stretch>
            <a:fillRect/>
          </a:stretch>
        </p:blipFill>
        <p:spPr>
          <a:xfrm>
            <a:off x="729246" y="843590"/>
            <a:ext cx="3086974" cy="6014410"/>
          </a:xfrm>
          <a:prstGeom prst="rect">
            <a:avLst/>
          </a:prstGeom>
        </p:spPr>
      </p:pic>
      <p:pic>
        <p:nvPicPr>
          <p:cNvPr id="6" name="Picture 5">
            <a:extLst>
              <a:ext uri="{FF2B5EF4-FFF2-40B4-BE49-F238E27FC236}">
                <a16:creationId xmlns:a16="http://schemas.microsoft.com/office/drawing/2014/main" id="{287ECD9C-2152-20A2-3E21-B4FEF394CE4E}"/>
              </a:ext>
            </a:extLst>
          </p:cNvPr>
          <p:cNvPicPr>
            <a:picLocks noChangeAspect="1"/>
          </p:cNvPicPr>
          <p:nvPr/>
        </p:nvPicPr>
        <p:blipFill>
          <a:blip r:embed="rId3"/>
          <a:stretch>
            <a:fillRect/>
          </a:stretch>
        </p:blipFill>
        <p:spPr>
          <a:xfrm>
            <a:off x="3816220" y="843590"/>
            <a:ext cx="3086975" cy="6014410"/>
          </a:xfrm>
          <a:prstGeom prst="rect">
            <a:avLst/>
          </a:prstGeom>
        </p:spPr>
      </p:pic>
      <p:sp>
        <p:nvSpPr>
          <p:cNvPr id="7" name="TextBox 6">
            <a:extLst>
              <a:ext uri="{FF2B5EF4-FFF2-40B4-BE49-F238E27FC236}">
                <a16:creationId xmlns:a16="http://schemas.microsoft.com/office/drawing/2014/main" id="{93E400F6-7DD3-C88E-C5BC-D782D3CE5D58}"/>
              </a:ext>
            </a:extLst>
          </p:cNvPr>
          <p:cNvSpPr txBox="1"/>
          <p:nvPr/>
        </p:nvSpPr>
        <p:spPr>
          <a:xfrm>
            <a:off x="6962095" y="706551"/>
            <a:ext cx="5066523" cy="3781035"/>
          </a:xfrm>
          <a:prstGeom prst="rect">
            <a:avLst/>
          </a:prstGeom>
          <a:noFill/>
        </p:spPr>
        <p:txBody>
          <a:bodyPr wrap="square" rtlCol="0">
            <a:spAutoFit/>
          </a:bodyPr>
          <a:lstStyle/>
          <a:p>
            <a:pPr algn="just">
              <a:lnSpc>
                <a:spcPct val="150000"/>
              </a:lnSpc>
            </a:pPr>
            <a:r>
              <a:rPr lang="en-US" dirty="0">
                <a:solidFill>
                  <a:schemeClr val="dk1"/>
                </a:solidFill>
              </a:rPr>
              <a:t>Gleaning from the Supplier Analysis, we can visualize the distribution of sales and orders among the different suppliers. The more sales, orders done by a supplier will be categorized as a good supplier. On the basis of sales Aux Joyeux is the top most supplier and on order basis </a:t>
            </a:r>
            <a:r>
              <a:rPr lang="en-US" dirty="0" err="1">
                <a:solidFill>
                  <a:schemeClr val="dk1"/>
                </a:solidFill>
              </a:rPr>
              <a:t>Plutzer</a:t>
            </a:r>
            <a:r>
              <a:rPr lang="en-US" dirty="0">
                <a:solidFill>
                  <a:schemeClr val="dk1"/>
                </a:solidFill>
              </a:rPr>
              <a:t> </a:t>
            </a:r>
            <a:r>
              <a:rPr lang="en-US" dirty="0" err="1">
                <a:solidFill>
                  <a:schemeClr val="dk1"/>
                </a:solidFill>
              </a:rPr>
              <a:t>Lebensm</a:t>
            </a:r>
            <a:r>
              <a:rPr lang="en-US" dirty="0">
                <a:solidFill>
                  <a:schemeClr val="dk1"/>
                </a:solidFill>
              </a:rPr>
              <a:t> is the top most supplier. We have inculcate the tabular data of top most supplier giving the highest discount. </a:t>
            </a:r>
          </a:p>
        </p:txBody>
      </p:sp>
      <p:pic>
        <p:nvPicPr>
          <p:cNvPr id="9" name="Picture 8">
            <a:extLst>
              <a:ext uri="{FF2B5EF4-FFF2-40B4-BE49-F238E27FC236}">
                <a16:creationId xmlns:a16="http://schemas.microsoft.com/office/drawing/2014/main" id="{B6EB32C2-F154-6EC1-BFFA-BF3311F5F602}"/>
              </a:ext>
            </a:extLst>
          </p:cNvPr>
          <p:cNvPicPr>
            <a:picLocks noChangeAspect="1"/>
          </p:cNvPicPr>
          <p:nvPr/>
        </p:nvPicPr>
        <p:blipFill>
          <a:blip r:embed="rId4"/>
          <a:stretch>
            <a:fillRect/>
          </a:stretch>
        </p:blipFill>
        <p:spPr>
          <a:xfrm>
            <a:off x="7035573" y="4619527"/>
            <a:ext cx="2562225" cy="1743075"/>
          </a:xfrm>
          <a:prstGeom prst="rect">
            <a:avLst/>
          </a:prstGeom>
        </p:spPr>
      </p:pic>
    </p:spTree>
    <p:extLst>
      <p:ext uri="{BB962C8B-B14F-4D97-AF65-F5344CB8AC3E}">
        <p14:creationId xmlns:p14="http://schemas.microsoft.com/office/powerpoint/2010/main" val="12313359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D3C532-C997-5686-7614-0EC17E7C1216}"/>
              </a:ext>
            </a:extLst>
          </p:cNvPr>
          <p:cNvPicPr>
            <a:picLocks noChangeAspect="1"/>
          </p:cNvPicPr>
          <p:nvPr/>
        </p:nvPicPr>
        <p:blipFill rotWithShape="1">
          <a:blip r:embed="rId2"/>
          <a:srcRect l="957"/>
          <a:stretch/>
        </p:blipFill>
        <p:spPr>
          <a:xfrm>
            <a:off x="765110" y="843590"/>
            <a:ext cx="3825551" cy="3372295"/>
          </a:xfrm>
          <a:prstGeom prst="rect">
            <a:avLst/>
          </a:prstGeom>
        </p:spPr>
      </p:pic>
      <p:sp>
        <p:nvSpPr>
          <p:cNvPr id="4" name="TextBox 3">
            <a:extLst>
              <a:ext uri="{FF2B5EF4-FFF2-40B4-BE49-F238E27FC236}">
                <a16:creationId xmlns:a16="http://schemas.microsoft.com/office/drawing/2014/main" id="{F4960F80-EA39-966B-5BDA-82C051852A8F}"/>
              </a:ext>
            </a:extLst>
          </p:cNvPr>
          <p:cNvSpPr txBox="1"/>
          <p:nvPr/>
        </p:nvSpPr>
        <p:spPr>
          <a:xfrm>
            <a:off x="662473" y="197259"/>
            <a:ext cx="11299372" cy="646331"/>
          </a:xfrm>
          <a:prstGeom prst="rect">
            <a:avLst/>
          </a:prstGeom>
          <a:noFill/>
        </p:spPr>
        <p:txBody>
          <a:bodyPr wrap="square" rtlCol="0">
            <a:spAutoFit/>
          </a:bodyPr>
          <a:lstStyle/>
          <a:p>
            <a:r>
              <a:rPr lang="en-US" b="1" dirty="0">
                <a:solidFill>
                  <a:schemeClr val="dk1"/>
                </a:solidFill>
              </a:rPr>
              <a:t>Q14: </a:t>
            </a:r>
            <a:r>
              <a:rPr lang="en-US" b="0" i="0" dirty="0">
                <a:solidFill>
                  <a:srgbClr val="24292E"/>
                </a:solidFill>
                <a:effectLst/>
                <a:latin typeface="Plus Jakarta Sans"/>
              </a:rPr>
              <a:t>How does the cost or pricing structure vary across different suppliers? Can we create a box plot or stacked bar chart to display it?</a:t>
            </a:r>
          </a:p>
        </p:txBody>
      </p:sp>
      <p:pic>
        <p:nvPicPr>
          <p:cNvPr id="6" name="Picture 5">
            <a:extLst>
              <a:ext uri="{FF2B5EF4-FFF2-40B4-BE49-F238E27FC236}">
                <a16:creationId xmlns:a16="http://schemas.microsoft.com/office/drawing/2014/main" id="{1C042F9F-5C8F-D185-87F1-68CE7CF23928}"/>
              </a:ext>
            </a:extLst>
          </p:cNvPr>
          <p:cNvPicPr>
            <a:picLocks noChangeAspect="1"/>
          </p:cNvPicPr>
          <p:nvPr/>
        </p:nvPicPr>
        <p:blipFill rotWithShape="1">
          <a:blip r:embed="rId3"/>
          <a:srcRect t="1579"/>
          <a:stretch/>
        </p:blipFill>
        <p:spPr>
          <a:xfrm>
            <a:off x="718459" y="4217433"/>
            <a:ext cx="5695756" cy="2542743"/>
          </a:xfrm>
          <a:prstGeom prst="rect">
            <a:avLst/>
          </a:prstGeom>
        </p:spPr>
      </p:pic>
      <p:sp>
        <p:nvSpPr>
          <p:cNvPr id="7" name="TextBox 6">
            <a:extLst>
              <a:ext uri="{FF2B5EF4-FFF2-40B4-BE49-F238E27FC236}">
                <a16:creationId xmlns:a16="http://schemas.microsoft.com/office/drawing/2014/main" id="{1E2926C2-6F7E-373A-3147-38C647604571}"/>
              </a:ext>
            </a:extLst>
          </p:cNvPr>
          <p:cNvSpPr txBox="1"/>
          <p:nvPr/>
        </p:nvSpPr>
        <p:spPr>
          <a:xfrm>
            <a:off x="4693298" y="750049"/>
            <a:ext cx="7268547" cy="3365537"/>
          </a:xfrm>
          <a:prstGeom prst="rect">
            <a:avLst/>
          </a:prstGeom>
          <a:noFill/>
        </p:spPr>
        <p:txBody>
          <a:bodyPr wrap="square" rtlCol="0">
            <a:spAutoFit/>
          </a:bodyPr>
          <a:lstStyle/>
          <a:p>
            <a:pPr algn="just">
              <a:lnSpc>
                <a:spcPct val="150000"/>
              </a:lnSpc>
            </a:pPr>
            <a:r>
              <a:rPr lang="en-US" dirty="0">
                <a:solidFill>
                  <a:schemeClr val="dk1"/>
                </a:solidFill>
              </a:rPr>
              <a:t>Gleaning from the Supplier Analysis, we have plotted a stacked bar chart between the suppliers and unit pricing of product across different categories. We have found that we have suppliers which have a unit cost up to 282 and the one which cost around 4.5 for the unit pricing. Which leading us to give a range of product pricing. We have total 16 suppliers and 3 modes of which a supply made. We have also analyses the price distribution among the various countries and found that USA, Germany and Brazil have a highest unit price of products, and Poland has least.</a:t>
            </a:r>
          </a:p>
        </p:txBody>
      </p:sp>
    </p:spTree>
    <p:extLst>
      <p:ext uri="{BB962C8B-B14F-4D97-AF65-F5344CB8AC3E}">
        <p14:creationId xmlns:p14="http://schemas.microsoft.com/office/powerpoint/2010/main" val="17911242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8BC507-2099-7DE1-C8FE-67E816A48605}"/>
              </a:ext>
            </a:extLst>
          </p:cNvPr>
          <p:cNvSpPr txBox="1"/>
          <p:nvPr/>
        </p:nvSpPr>
        <p:spPr>
          <a:xfrm>
            <a:off x="662473" y="197259"/>
            <a:ext cx="11299372" cy="369332"/>
          </a:xfrm>
          <a:prstGeom prst="rect">
            <a:avLst/>
          </a:prstGeom>
          <a:noFill/>
        </p:spPr>
        <p:txBody>
          <a:bodyPr wrap="square" rtlCol="0">
            <a:spAutoFit/>
          </a:bodyPr>
          <a:lstStyle/>
          <a:p>
            <a:r>
              <a:rPr lang="en-US" b="1" dirty="0">
                <a:solidFill>
                  <a:schemeClr val="dk1"/>
                </a:solidFill>
              </a:rPr>
              <a:t>Q15: </a:t>
            </a:r>
            <a:r>
              <a:rPr lang="en-US" b="0" i="0" dirty="0">
                <a:solidFill>
                  <a:srgbClr val="24292E"/>
                </a:solidFill>
                <a:effectLst/>
                <a:latin typeface="Plus Jakarta Sans"/>
              </a:rPr>
              <a:t>Can we visualize the geographical distribution of suppliers using a map or bubble chart?</a:t>
            </a:r>
          </a:p>
        </p:txBody>
      </p:sp>
      <p:pic>
        <p:nvPicPr>
          <p:cNvPr id="4" name="Picture 3">
            <a:extLst>
              <a:ext uri="{FF2B5EF4-FFF2-40B4-BE49-F238E27FC236}">
                <a16:creationId xmlns:a16="http://schemas.microsoft.com/office/drawing/2014/main" id="{726BF696-1167-DF9C-9AC5-611237D7A2E5}"/>
              </a:ext>
            </a:extLst>
          </p:cNvPr>
          <p:cNvPicPr>
            <a:picLocks noChangeAspect="1"/>
          </p:cNvPicPr>
          <p:nvPr/>
        </p:nvPicPr>
        <p:blipFill>
          <a:blip r:embed="rId2"/>
          <a:stretch>
            <a:fillRect/>
          </a:stretch>
        </p:blipFill>
        <p:spPr>
          <a:xfrm>
            <a:off x="714957" y="609600"/>
            <a:ext cx="5353050" cy="2819400"/>
          </a:xfrm>
          <a:prstGeom prst="rect">
            <a:avLst/>
          </a:prstGeom>
        </p:spPr>
      </p:pic>
      <p:pic>
        <p:nvPicPr>
          <p:cNvPr id="6" name="Picture 5">
            <a:extLst>
              <a:ext uri="{FF2B5EF4-FFF2-40B4-BE49-F238E27FC236}">
                <a16:creationId xmlns:a16="http://schemas.microsoft.com/office/drawing/2014/main" id="{7C565D64-25BC-C984-3A27-CA1E4A9DB649}"/>
              </a:ext>
            </a:extLst>
          </p:cNvPr>
          <p:cNvPicPr>
            <a:picLocks noChangeAspect="1"/>
          </p:cNvPicPr>
          <p:nvPr/>
        </p:nvPicPr>
        <p:blipFill>
          <a:blip r:embed="rId3"/>
          <a:stretch>
            <a:fillRect/>
          </a:stretch>
        </p:blipFill>
        <p:spPr>
          <a:xfrm>
            <a:off x="714957" y="3429000"/>
            <a:ext cx="5353050" cy="2819400"/>
          </a:xfrm>
          <a:prstGeom prst="rect">
            <a:avLst/>
          </a:prstGeom>
        </p:spPr>
      </p:pic>
      <p:sp>
        <p:nvSpPr>
          <p:cNvPr id="7" name="TextBox 6">
            <a:extLst>
              <a:ext uri="{FF2B5EF4-FFF2-40B4-BE49-F238E27FC236}">
                <a16:creationId xmlns:a16="http://schemas.microsoft.com/office/drawing/2014/main" id="{FFAD1C74-BAC2-7083-7AD9-AD016BDEBD57}"/>
              </a:ext>
            </a:extLst>
          </p:cNvPr>
          <p:cNvSpPr txBox="1"/>
          <p:nvPr/>
        </p:nvSpPr>
        <p:spPr>
          <a:xfrm>
            <a:off x="6123995" y="750049"/>
            <a:ext cx="5837850" cy="4196533"/>
          </a:xfrm>
          <a:prstGeom prst="rect">
            <a:avLst/>
          </a:prstGeom>
          <a:noFill/>
        </p:spPr>
        <p:txBody>
          <a:bodyPr wrap="square" rtlCol="0">
            <a:spAutoFit/>
          </a:bodyPr>
          <a:lstStyle/>
          <a:p>
            <a:pPr algn="just">
              <a:lnSpc>
                <a:spcPct val="150000"/>
              </a:lnSpc>
            </a:pPr>
            <a:r>
              <a:rPr lang="en-US" dirty="0">
                <a:solidFill>
                  <a:schemeClr val="dk1"/>
                </a:solidFill>
              </a:rPr>
              <a:t>Gleaning from the Supplier Analysis, we have visualize a supplier geometrical distribution. We found that the Europe continent have a highest number of suppliers followed by the America. We have also visualizes the distribution across countries and have found that USA have a highest number of suppliers, followed by France and Germany. Least number of suppliers for the Spain, Norway and Singapore. The geographical analysis helping us to understand the distribution of suppliers and provide a room to enhance our services in a better way.  </a:t>
            </a:r>
          </a:p>
        </p:txBody>
      </p:sp>
    </p:spTree>
    <p:extLst>
      <p:ext uri="{BB962C8B-B14F-4D97-AF65-F5344CB8AC3E}">
        <p14:creationId xmlns:p14="http://schemas.microsoft.com/office/powerpoint/2010/main" val="1464814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618636-B43B-DD9F-D410-5634D34347DC}"/>
              </a:ext>
            </a:extLst>
          </p:cNvPr>
          <p:cNvSpPr/>
          <p:nvPr/>
        </p:nvSpPr>
        <p:spPr>
          <a:xfrm>
            <a:off x="3190620" y="2551836"/>
            <a:ext cx="5990701" cy="1805559"/>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91440" tIns="45720" rIns="91440" bIns="45720">
            <a:spAutoFit/>
          </a:bodyPr>
          <a:lstStyle/>
          <a:p>
            <a:pPr algn="ctr"/>
            <a:r>
              <a:rPr lang="en-US" sz="5400" b="1" dirty="0">
                <a:ln w="9525">
                  <a:solidFill>
                    <a:schemeClr val="bg1"/>
                  </a:solidFill>
                  <a:prstDash val="solid"/>
                </a:ln>
                <a:solidFill>
                  <a:srgbClr val="002060"/>
                </a:solidFill>
                <a:effectLst>
                  <a:outerShdw blurRad="12700" dist="38100" dir="2700000" algn="tl" rotWithShape="0">
                    <a:schemeClr val="accent5">
                      <a:lumMod val="60000"/>
                      <a:lumOff val="40000"/>
                    </a:schemeClr>
                  </a:outerShdw>
                </a:effectLst>
              </a:rPr>
              <a:t>EDA Problems </a:t>
            </a:r>
          </a:p>
          <a:p>
            <a:pPr algn="ctr"/>
            <a:r>
              <a:rPr lang="en-US" sz="5400" b="1" dirty="0">
                <a:ln w="9525">
                  <a:solidFill>
                    <a:schemeClr val="bg1"/>
                  </a:solidFill>
                  <a:prstDash val="solid"/>
                </a:ln>
                <a:solidFill>
                  <a:srgbClr val="002060"/>
                </a:solidFill>
                <a:effectLst>
                  <a:outerShdw blurRad="12700" dist="38100" dir="2700000" algn="tl" rotWithShape="0">
                    <a:schemeClr val="accent5">
                      <a:lumMod val="60000"/>
                      <a:lumOff val="40000"/>
                    </a:schemeClr>
                  </a:outerShdw>
                </a:effectLst>
              </a:rPr>
              <a:t>Statement</a:t>
            </a:r>
          </a:p>
        </p:txBody>
      </p:sp>
    </p:spTree>
    <p:extLst>
      <p:ext uri="{BB962C8B-B14F-4D97-AF65-F5344CB8AC3E}">
        <p14:creationId xmlns:p14="http://schemas.microsoft.com/office/powerpoint/2010/main" val="209727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570CA56-C1D0-8C0E-E7D3-0ADE28240820}"/>
              </a:ext>
            </a:extLst>
          </p:cNvPr>
          <p:cNvSpPr/>
          <p:nvPr/>
        </p:nvSpPr>
        <p:spPr>
          <a:xfrm>
            <a:off x="1710614" y="321906"/>
            <a:ext cx="10372530" cy="152089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just"/>
            <a:r>
              <a:rPr lang="en-US" dirty="0"/>
              <a:t>Objective: The objective of this project is to create a comprehensive Power BI Dashboard utilizing the Northwind Traders database. The dashboard aims to provide the valuable insights into the product variety, customers, demographics, demand, suppliers, and shippers enabling the data driven decision-making and strategic planning. </a:t>
            </a:r>
            <a:endParaRPr lang="en-IN" dirty="0"/>
          </a:p>
        </p:txBody>
      </p:sp>
      <p:pic>
        <p:nvPicPr>
          <p:cNvPr id="6" name="Graphic 5" descr="Presentation with checklist">
            <a:extLst>
              <a:ext uri="{FF2B5EF4-FFF2-40B4-BE49-F238E27FC236}">
                <a16:creationId xmlns:a16="http://schemas.microsoft.com/office/drawing/2014/main" id="{784CA2B7-1776-2D4F-D8FF-8DBDA38012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6213" y="625151"/>
            <a:ext cx="914400" cy="914400"/>
          </a:xfrm>
          <a:prstGeom prst="rect">
            <a:avLst/>
          </a:prstGeom>
        </p:spPr>
      </p:pic>
      <p:sp>
        <p:nvSpPr>
          <p:cNvPr id="7" name="Rectangle: Rounded Corners 6">
            <a:extLst>
              <a:ext uri="{FF2B5EF4-FFF2-40B4-BE49-F238E27FC236}">
                <a16:creationId xmlns:a16="http://schemas.microsoft.com/office/drawing/2014/main" id="{B8714FB6-7E48-48CA-A55F-4DED16E92647}"/>
              </a:ext>
            </a:extLst>
          </p:cNvPr>
          <p:cNvSpPr/>
          <p:nvPr/>
        </p:nvSpPr>
        <p:spPr>
          <a:xfrm>
            <a:off x="1710614" y="2304661"/>
            <a:ext cx="10372530" cy="152089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just"/>
            <a:r>
              <a:rPr lang="en-US" dirty="0"/>
              <a:t>Analysis Scope: The analysis focus on various aspects of the product categories, sales of products, customer, employees and suppliers distribution, order and delivery time and impact of discounts. I will encompasses the time series analysis of sales of product categories and acquisition of customers across countries.  </a:t>
            </a:r>
            <a:endParaRPr lang="en-IN" dirty="0"/>
          </a:p>
        </p:txBody>
      </p:sp>
      <p:pic>
        <p:nvPicPr>
          <p:cNvPr id="9" name="Graphic 8" descr="Statistics">
            <a:extLst>
              <a:ext uri="{FF2B5EF4-FFF2-40B4-BE49-F238E27FC236}">
                <a16:creationId xmlns:a16="http://schemas.microsoft.com/office/drawing/2014/main" id="{177993EF-4C84-FEA4-AD82-4C927D68A1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6213" y="2607906"/>
            <a:ext cx="914400" cy="914400"/>
          </a:xfrm>
          <a:prstGeom prst="rect">
            <a:avLst/>
          </a:prstGeom>
        </p:spPr>
      </p:pic>
      <p:sp>
        <p:nvSpPr>
          <p:cNvPr id="10" name="Rectangle: Rounded Corners 9">
            <a:extLst>
              <a:ext uri="{FF2B5EF4-FFF2-40B4-BE49-F238E27FC236}">
                <a16:creationId xmlns:a16="http://schemas.microsoft.com/office/drawing/2014/main" id="{7FD4EB43-7B28-A41E-A278-9F12E2A0C67B}"/>
              </a:ext>
            </a:extLst>
          </p:cNvPr>
          <p:cNvSpPr/>
          <p:nvPr/>
        </p:nvSpPr>
        <p:spPr>
          <a:xfrm>
            <a:off x="1710613" y="4287416"/>
            <a:ext cx="10372530" cy="152089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just"/>
            <a:r>
              <a:rPr lang="en-US" dirty="0"/>
              <a:t>Goal: The primary goal of this Power BI dashboard is to offer a detailed overview of the products, customers, their demographics, product review, cost, and employees performance. It will provide the actionable insights for the sales, availability of suppliers, and shippers, and identify opportunities for growth and competitive enough to sustain in the market. </a:t>
            </a:r>
            <a:endParaRPr lang="en-IN" dirty="0"/>
          </a:p>
        </p:txBody>
      </p:sp>
      <p:pic>
        <p:nvPicPr>
          <p:cNvPr id="12" name="Graphic 11" descr="Bullseye">
            <a:extLst>
              <a:ext uri="{FF2B5EF4-FFF2-40B4-BE49-F238E27FC236}">
                <a16:creationId xmlns:a16="http://schemas.microsoft.com/office/drawing/2014/main" id="{AC81F1A0-771B-D67C-510A-E5C7F11FE2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6213" y="4590661"/>
            <a:ext cx="914400" cy="914400"/>
          </a:xfrm>
          <a:prstGeom prst="rect">
            <a:avLst/>
          </a:prstGeom>
        </p:spPr>
      </p:pic>
    </p:spTree>
    <p:extLst>
      <p:ext uri="{BB962C8B-B14F-4D97-AF65-F5344CB8AC3E}">
        <p14:creationId xmlns:p14="http://schemas.microsoft.com/office/powerpoint/2010/main" val="16509779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64ED01-D0F0-2200-C642-18B8BF9CBCD6}"/>
              </a:ext>
            </a:extLst>
          </p:cNvPr>
          <p:cNvSpPr txBox="1"/>
          <p:nvPr/>
        </p:nvSpPr>
        <p:spPr>
          <a:xfrm>
            <a:off x="662473" y="197259"/>
            <a:ext cx="11299372" cy="369332"/>
          </a:xfrm>
          <a:prstGeom prst="rect">
            <a:avLst/>
          </a:prstGeom>
          <a:noFill/>
        </p:spPr>
        <p:txBody>
          <a:bodyPr wrap="square" rtlCol="0">
            <a:spAutoFit/>
          </a:bodyPr>
          <a:lstStyle/>
          <a:p>
            <a:r>
              <a:rPr lang="en-US" b="1" i="0" dirty="0">
                <a:solidFill>
                  <a:srgbClr val="24292E"/>
                </a:solidFill>
                <a:effectLst/>
                <a:latin typeface="Plus Jakarta Sans"/>
              </a:rPr>
              <a:t>Q: </a:t>
            </a:r>
            <a:r>
              <a:rPr lang="en-US" i="0" dirty="0">
                <a:solidFill>
                  <a:srgbClr val="24292E"/>
                </a:solidFill>
                <a:effectLst/>
                <a:latin typeface="Plus Jakarta Sans"/>
              </a:rPr>
              <a:t>What are the key factors influencing customer retention or loyalty based on the dataset?</a:t>
            </a:r>
          </a:p>
        </p:txBody>
      </p:sp>
      <p:graphicFrame>
        <p:nvGraphicFramePr>
          <p:cNvPr id="3" name="Table 2">
            <a:extLst>
              <a:ext uri="{FF2B5EF4-FFF2-40B4-BE49-F238E27FC236}">
                <a16:creationId xmlns:a16="http://schemas.microsoft.com/office/drawing/2014/main" id="{20FCFB8F-C5F1-3598-581F-F3C92D1A9A86}"/>
              </a:ext>
            </a:extLst>
          </p:cNvPr>
          <p:cNvGraphicFramePr>
            <a:graphicFrameLocks noGrp="1"/>
          </p:cNvGraphicFramePr>
          <p:nvPr>
            <p:extLst>
              <p:ext uri="{D42A27DB-BD31-4B8C-83A1-F6EECF244321}">
                <p14:modId xmlns:p14="http://schemas.microsoft.com/office/powerpoint/2010/main" val="150856884"/>
              </p:ext>
            </p:extLst>
          </p:nvPr>
        </p:nvGraphicFramePr>
        <p:xfrm>
          <a:off x="762000" y="753135"/>
          <a:ext cx="10789298" cy="5256486"/>
        </p:xfrm>
        <a:graphic>
          <a:graphicData uri="http://schemas.openxmlformats.org/drawingml/2006/table">
            <a:tbl>
              <a:tblPr>
                <a:tableStyleId>{5C22544A-7EE6-4342-B048-85BDC9FD1C3A}</a:tableStyleId>
              </a:tblPr>
              <a:tblGrid>
                <a:gridCol w="3091543">
                  <a:extLst>
                    <a:ext uri="{9D8B030D-6E8A-4147-A177-3AD203B41FA5}">
                      <a16:colId xmlns:a16="http://schemas.microsoft.com/office/drawing/2014/main" val="2118808641"/>
                    </a:ext>
                  </a:extLst>
                </a:gridCol>
                <a:gridCol w="7697755">
                  <a:extLst>
                    <a:ext uri="{9D8B030D-6E8A-4147-A177-3AD203B41FA5}">
                      <a16:colId xmlns:a16="http://schemas.microsoft.com/office/drawing/2014/main" val="2701881565"/>
                    </a:ext>
                  </a:extLst>
                </a:gridCol>
              </a:tblGrid>
              <a:tr h="255728">
                <a:tc>
                  <a:txBody>
                    <a:bodyPr/>
                    <a:lstStyle/>
                    <a:p>
                      <a:pPr algn="ctr" fontAlgn="b"/>
                      <a:r>
                        <a:rPr lang="en-IN" sz="2000" b="1" u="none" strike="noStrike" dirty="0">
                          <a:effectLst/>
                        </a:rPr>
                        <a:t>Factors</a:t>
                      </a:r>
                      <a:endParaRPr lang="en-IN" sz="20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2000" b="1" u="none" strike="noStrike" dirty="0">
                          <a:effectLst/>
                        </a:rPr>
                        <a:t>Details</a:t>
                      </a:r>
                      <a:endParaRPr lang="en-IN" sz="20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6402419"/>
                  </a:ext>
                </a:extLst>
              </a:tr>
              <a:tr h="1022910">
                <a:tc>
                  <a:txBody>
                    <a:bodyPr/>
                    <a:lstStyle/>
                    <a:p>
                      <a:pPr algn="ctr" fontAlgn="b"/>
                      <a:r>
                        <a:rPr lang="en-IN" sz="1600" u="none" strike="noStrike" dirty="0">
                          <a:effectLst/>
                        </a:rPr>
                        <a:t>Quality of Product</a:t>
                      </a:r>
                      <a:endParaRPr lang="en-IN"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US" sz="1600" u="none" strike="noStrike" dirty="0">
                          <a:effectLst/>
                        </a:rPr>
                        <a:t>Product details are mentioned in the product table providing a brief overview of the product. Product table also includes the product continued or discontinued, which provide the review of the product.</a:t>
                      </a:r>
                      <a:endParaRPr lang="en-US" sz="16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648824057"/>
                  </a:ext>
                </a:extLst>
              </a:tr>
              <a:tr h="767183">
                <a:tc>
                  <a:txBody>
                    <a:bodyPr/>
                    <a:lstStyle/>
                    <a:p>
                      <a:pPr algn="ctr" fontAlgn="b"/>
                      <a:r>
                        <a:rPr lang="en-IN" sz="1600" u="none" strike="noStrike">
                          <a:effectLst/>
                        </a:rPr>
                        <a:t>Value of the Product</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US" sz="1600" u="none" strike="noStrike" dirty="0">
                          <a:effectLst/>
                        </a:rPr>
                        <a:t>As per the data provided there are varieties of product coming under the different categories and have the unit price values gives the insights about the product value.</a:t>
                      </a:r>
                      <a:endParaRPr lang="en-US" sz="16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163286629"/>
                  </a:ext>
                </a:extLst>
              </a:tr>
              <a:tr h="1022910">
                <a:tc>
                  <a:txBody>
                    <a:bodyPr/>
                    <a:lstStyle/>
                    <a:p>
                      <a:pPr algn="ctr" fontAlgn="b"/>
                      <a:r>
                        <a:rPr lang="en-IN" sz="1600" u="none" strike="noStrike">
                          <a:effectLst/>
                        </a:rPr>
                        <a:t>Conveience and accessibility</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US" sz="1600" u="none" strike="noStrike">
                          <a:effectLst/>
                        </a:rPr>
                        <a:t>There are multiple of suppliers for the product which can fulfill the demand, covering the different cities, regions and countries. Which help the customers to access the product from different demographies.</a:t>
                      </a:r>
                      <a:endParaRPr lang="en-US" sz="16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923188802"/>
                  </a:ext>
                </a:extLst>
              </a:tr>
              <a:tr h="948323">
                <a:tc>
                  <a:txBody>
                    <a:bodyPr/>
                    <a:lstStyle/>
                    <a:p>
                      <a:pPr algn="ctr" fontAlgn="b"/>
                      <a:r>
                        <a:rPr lang="en-IN" sz="1600" u="none" strike="noStrike">
                          <a:effectLst/>
                        </a:rPr>
                        <a:t>Communication</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US" sz="1600" u="none" strike="noStrike">
                          <a:effectLst/>
                        </a:rPr>
                        <a:t>The data includes the details of the employees, phone number, their countries and regions which helps in uderstanding the cummunication between customer and employees.</a:t>
                      </a:r>
                      <a:endParaRPr lang="en-US" sz="16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368432764"/>
                  </a:ext>
                </a:extLst>
              </a:tr>
              <a:tr h="1182740">
                <a:tc>
                  <a:txBody>
                    <a:bodyPr/>
                    <a:lstStyle/>
                    <a:p>
                      <a:pPr algn="ctr" fontAlgn="b"/>
                      <a:r>
                        <a:rPr lang="en-IN" sz="1600" u="none" strike="noStrike" dirty="0">
                          <a:effectLst/>
                        </a:rPr>
                        <a:t>Product Reviews</a:t>
                      </a:r>
                      <a:endParaRPr lang="en-IN"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US" sz="1600" u="none" strike="noStrike" dirty="0">
                          <a:effectLst/>
                        </a:rPr>
                        <a:t>Their was no such direct data for it but from the product table we can understand that the product which are continued will have a +</a:t>
                      </a:r>
                      <a:r>
                        <a:rPr lang="en-US" sz="1600" u="none" strike="noStrike" dirty="0" err="1">
                          <a:effectLst/>
                        </a:rPr>
                        <a:t>ve</a:t>
                      </a:r>
                      <a:r>
                        <a:rPr lang="en-US" sz="1600" u="none" strike="noStrike" dirty="0">
                          <a:effectLst/>
                        </a:rPr>
                        <a:t> reviews and discontinued will have the -</a:t>
                      </a:r>
                      <a:r>
                        <a:rPr lang="en-US" sz="1600" u="none" strike="noStrike" dirty="0" err="1">
                          <a:effectLst/>
                        </a:rPr>
                        <a:t>ve</a:t>
                      </a:r>
                      <a:r>
                        <a:rPr lang="en-US" sz="1600" u="none" strike="noStrike" dirty="0">
                          <a:effectLst/>
                        </a:rPr>
                        <a:t> reviews which will help us in understand the in demand products.</a:t>
                      </a:r>
                      <a:endParaRPr lang="en-US" sz="16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466162536"/>
                  </a:ext>
                </a:extLst>
              </a:tr>
            </a:tbl>
          </a:graphicData>
        </a:graphic>
      </p:graphicFrame>
    </p:spTree>
    <p:extLst>
      <p:ext uri="{BB962C8B-B14F-4D97-AF65-F5344CB8AC3E}">
        <p14:creationId xmlns:p14="http://schemas.microsoft.com/office/powerpoint/2010/main" val="26754977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760788-7E34-8061-AE7D-7F2B518C5326}"/>
              </a:ext>
            </a:extLst>
          </p:cNvPr>
          <p:cNvSpPr txBox="1"/>
          <p:nvPr/>
        </p:nvSpPr>
        <p:spPr>
          <a:xfrm>
            <a:off x="662473" y="197259"/>
            <a:ext cx="11299372" cy="646331"/>
          </a:xfrm>
          <a:prstGeom prst="rect">
            <a:avLst/>
          </a:prstGeom>
          <a:noFill/>
        </p:spPr>
        <p:txBody>
          <a:bodyPr wrap="square" rtlCol="0">
            <a:spAutoFit/>
          </a:bodyPr>
          <a:lstStyle/>
          <a:p>
            <a:r>
              <a:rPr lang="en-US" b="1" i="0" dirty="0">
                <a:solidFill>
                  <a:srgbClr val="24292E"/>
                </a:solidFill>
                <a:effectLst/>
                <a:latin typeface="Plus Jakarta Sans"/>
              </a:rPr>
              <a:t>Q: </a:t>
            </a:r>
            <a:r>
              <a:rPr lang="en-US" i="0" dirty="0">
                <a:solidFill>
                  <a:srgbClr val="24292E"/>
                </a:solidFill>
                <a:effectLst/>
                <a:latin typeface="Plus Jakarta Sans"/>
              </a:rPr>
              <a:t>How do customer preferences vary based on their location or demographics? Can we explore this through interactive visualizations?</a:t>
            </a:r>
          </a:p>
        </p:txBody>
      </p:sp>
      <p:pic>
        <p:nvPicPr>
          <p:cNvPr id="3" name="Picture 2">
            <a:extLst>
              <a:ext uri="{FF2B5EF4-FFF2-40B4-BE49-F238E27FC236}">
                <a16:creationId xmlns:a16="http://schemas.microsoft.com/office/drawing/2014/main" id="{280D73E4-0331-7246-7B3A-3B408F2F7A82}"/>
              </a:ext>
            </a:extLst>
          </p:cNvPr>
          <p:cNvPicPr>
            <a:picLocks noChangeAspect="1"/>
          </p:cNvPicPr>
          <p:nvPr/>
        </p:nvPicPr>
        <p:blipFill>
          <a:blip r:embed="rId2"/>
          <a:stretch>
            <a:fillRect/>
          </a:stretch>
        </p:blipFill>
        <p:spPr>
          <a:xfrm>
            <a:off x="736832" y="843590"/>
            <a:ext cx="6314286" cy="2000000"/>
          </a:xfrm>
          <a:prstGeom prst="rect">
            <a:avLst/>
          </a:prstGeom>
        </p:spPr>
      </p:pic>
      <p:graphicFrame>
        <p:nvGraphicFramePr>
          <p:cNvPr id="4" name="Chart 3">
            <a:extLst>
              <a:ext uri="{FF2B5EF4-FFF2-40B4-BE49-F238E27FC236}">
                <a16:creationId xmlns:a16="http://schemas.microsoft.com/office/drawing/2014/main" id="{219B6FE6-7DA3-6894-3EA8-0DB77A1E3EAA}"/>
              </a:ext>
            </a:extLst>
          </p:cNvPr>
          <p:cNvGraphicFramePr>
            <a:graphicFrameLocks/>
          </p:cNvGraphicFramePr>
          <p:nvPr>
            <p:extLst>
              <p:ext uri="{D42A27DB-BD31-4B8C-83A1-F6EECF244321}">
                <p14:modId xmlns:p14="http://schemas.microsoft.com/office/powerpoint/2010/main" val="850334405"/>
              </p:ext>
            </p:extLst>
          </p:nvPr>
        </p:nvGraphicFramePr>
        <p:xfrm>
          <a:off x="736832" y="2904239"/>
          <a:ext cx="6314286" cy="3817151"/>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9BA23F4E-8274-375D-9C06-065E3FC48E02}"/>
              </a:ext>
            </a:extLst>
          </p:cNvPr>
          <p:cNvSpPr txBox="1"/>
          <p:nvPr/>
        </p:nvSpPr>
        <p:spPr>
          <a:xfrm>
            <a:off x="7125477" y="1538482"/>
            <a:ext cx="4836368" cy="3781035"/>
          </a:xfrm>
          <a:prstGeom prst="rect">
            <a:avLst/>
          </a:prstGeom>
          <a:noFill/>
        </p:spPr>
        <p:txBody>
          <a:bodyPr wrap="square" rtlCol="0">
            <a:spAutoFit/>
          </a:bodyPr>
          <a:lstStyle/>
          <a:p>
            <a:pPr algn="just">
              <a:lnSpc>
                <a:spcPct val="150000"/>
              </a:lnSpc>
            </a:pPr>
            <a:r>
              <a:rPr lang="en-IN" sz="1800" dirty="0"/>
              <a:t>Total</a:t>
            </a:r>
            <a:r>
              <a:rPr lang="en-IN" sz="1800" baseline="0" dirty="0"/>
              <a:t> orders vs Country wise stacked bar chart represents the orders for the different countries including the Categories. We can interpret from the graph that the USA, and Germany have the highest orders or product demand. Among the different product categories the dairy products are the one which have highest number of orders. The Norway, Poland, and Argentina have the least product orders.</a:t>
            </a:r>
            <a:endParaRPr lang="en-IN" sz="1800" dirty="0"/>
          </a:p>
        </p:txBody>
      </p:sp>
    </p:spTree>
    <p:extLst>
      <p:ext uri="{BB962C8B-B14F-4D97-AF65-F5344CB8AC3E}">
        <p14:creationId xmlns:p14="http://schemas.microsoft.com/office/powerpoint/2010/main" val="22284128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44E554-F288-5BCF-2038-2BBC6D315A0C}"/>
              </a:ext>
            </a:extLst>
          </p:cNvPr>
          <p:cNvSpPr txBox="1"/>
          <p:nvPr/>
        </p:nvSpPr>
        <p:spPr>
          <a:xfrm>
            <a:off x="662473" y="197259"/>
            <a:ext cx="11299372" cy="646331"/>
          </a:xfrm>
          <a:prstGeom prst="rect">
            <a:avLst/>
          </a:prstGeom>
          <a:noFill/>
        </p:spPr>
        <p:txBody>
          <a:bodyPr wrap="square" rtlCol="0">
            <a:spAutoFit/>
          </a:bodyPr>
          <a:lstStyle/>
          <a:p>
            <a:r>
              <a:rPr lang="en-US" b="1" i="0" dirty="0">
                <a:solidFill>
                  <a:srgbClr val="24292E"/>
                </a:solidFill>
                <a:effectLst/>
                <a:latin typeface="Plus Jakarta Sans"/>
              </a:rPr>
              <a:t>Q: </a:t>
            </a:r>
            <a:r>
              <a:rPr lang="en-US" i="0" dirty="0">
                <a:solidFill>
                  <a:srgbClr val="24292E"/>
                </a:solidFill>
                <a:effectLst/>
                <a:latin typeface="Plus Jakarta Sans"/>
              </a:rPr>
              <a:t>Are there any interesting patterns or clusters in customer behavior that can be visualized to identify potential market segments?</a:t>
            </a:r>
          </a:p>
        </p:txBody>
      </p:sp>
      <p:pic>
        <p:nvPicPr>
          <p:cNvPr id="3" name="Picture 2">
            <a:extLst>
              <a:ext uri="{FF2B5EF4-FFF2-40B4-BE49-F238E27FC236}">
                <a16:creationId xmlns:a16="http://schemas.microsoft.com/office/drawing/2014/main" id="{FF22BC8D-B312-53D8-4676-956955543CA9}"/>
              </a:ext>
            </a:extLst>
          </p:cNvPr>
          <p:cNvPicPr>
            <a:picLocks noChangeAspect="1"/>
          </p:cNvPicPr>
          <p:nvPr/>
        </p:nvPicPr>
        <p:blipFill>
          <a:blip r:embed="rId2"/>
          <a:stretch>
            <a:fillRect/>
          </a:stretch>
        </p:blipFill>
        <p:spPr>
          <a:xfrm>
            <a:off x="719898" y="851260"/>
            <a:ext cx="6940535" cy="1590174"/>
          </a:xfrm>
          <a:prstGeom prst="rect">
            <a:avLst/>
          </a:prstGeom>
        </p:spPr>
      </p:pic>
      <p:graphicFrame>
        <p:nvGraphicFramePr>
          <p:cNvPr id="4" name="Chart 3">
            <a:extLst>
              <a:ext uri="{FF2B5EF4-FFF2-40B4-BE49-F238E27FC236}">
                <a16:creationId xmlns:a16="http://schemas.microsoft.com/office/drawing/2014/main" id="{2ABFEF06-F3BA-9AE6-B0AD-0112115EB6E8}"/>
              </a:ext>
            </a:extLst>
          </p:cNvPr>
          <p:cNvGraphicFramePr>
            <a:graphicFrameLocks/>
          </p:cNvGraphicFramePr>
          <p:nvPr>
            <p:extLst>
              <p:ext uri="{D42A27DB-BD31-4B8C-83A1-F6EECF244321}">
                <p14:modId xmlns:p14="http://schemas.microsoft.com/office/powerpoint/2010/main" val="2160265605"/>
              </p:ext>
            </p:extLst>
          </p:nvPr>
        </p:nvGraphicFramePr>
        <p:xfrm>
          <a:off x="7744407" y="843590"/>
          <a:ext cx="4310744" cy="221685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1697C3B6-2FE7-21DA-06A8-59BFF819CAE7}"/>
              </a:ext>
            </a:extLst>
          </p:cNvPr>
          <p:cNvGraphicFramePr>
            <a:graphicFrameLocks/>
          </p:cNvGraphicFramePr>
          <p:nvPr>
            <p:extLst>
              <p:ext uri="{D42A27DB-BD31-4B8C-83A1-F6EECF244321}">
                <p14:modId xmlns:p14="http://schemas.microsoft.com/office/powerpoint/2010/main" val="921429818"/>
              </p:ext>
            </p:extLst>
          </p:nvPr>
        </p:nvGraphicFramePr>
        <p:xfrm>
          <a:off x="7825740" y="3060441"/>
          <a:ext cx="4229411" cy="236997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Chart 5">
            <a:extLst>
              <a:ext uri="{FF2B5EF4-FFF2-40B4-BE49-F238E27FC236}">
                <a16:creationId xmlns:a16="http://schemas.microsoft.com/office/drawing/2014/main" id="{1A76B1C0-DFF5-8F05-5A64-63ACA099262A}"/>
              </a:ext>
            </a:extLst>
          </p:cNvPr>
          <p:cNvGraphicFramePr>
            <a:graphicFrameLocks/>
          </p:cNvGraphicFramePr>
          <p:nvPr>
            <p:extLst>
              <p:ext uri="{D42A27DB-BD31-4B8C-83A1-F6EECF244321}">
                <p14:modId xmlns:p14="http://schemas.microsoft.com/office/powerpoint/2010/main" val="1432285687"/>
              </p:ext>
            </p:extLst>
          </p:nvPr>
        </p:nvGraphicFramePr>
        <p:xfrm>
          <a:off x="719897" y="2449104"/>
          <a:ext cx="6940535" cy="2981312"/>
        </p:xfrm>
        <a:graphic>
          <a:graphicData uri="http://schemas.openxmlformats.org/drawingml/2006/chart">
            <c:chart xmlns:c="http://schemas.openxmlformats.org/drawingml/2006/chart" xmlns:r="http://schemas.openxmlformats.org/officeDocument/2006/relationships" r:id="rId5"/>
          </a:graphicData>
        </a:graphic>
      </p:graphicFrame>
      <p:sp>
        <p:nvSpPr>
          <p:cNvPr id="7" name="TextBox 6">
            <a:extLst>
              <a:ext uri="{FF2B5EF4-FFF2-40B4-BE49-F238E27FC236}">
                <a16:creationId xmlns:a16="http://schemas.microsoft.com/office/drawing/2014/main" id="{27258A95-A73F-10DE-3462-F9CF823B6F73}"/>
              </a:ext>
            </a:extLst>
          </p:cNvPr>
          <p:cNvSpPr txBox="1"/>
          <p:nvPr/>
        </p:nvSpPr>
        <p:spPr>
          <a:xfrm>
            <a:off x="719897" y="5277292"/>
            <a:ext cx="11241948" cy="1288045"/>
          </a:xfrm>
          <a:prstGeom prst="rect">
            <a:avLst/>
          </a:prstGeom>
          <a:noFill/>
        </p:spPr>
        <p:txBody>
          <a:bodyPr wrap="square" rtlCol="0">
            <a:spAutoFit/>
          </a:bodyPr>
          <a:lstStyle/>
          <a:p>
            <a:pPr algn="just">
              <a:lnSpc>
                <a:spcPct val="150000"/>
              </a:lnSpc>
            </a:pPr>
            <a:r>
              <a:rPr lang="en-IN" sz="1800" dirty="0"/>
              <a:t>We have analyse the no. of customers, no. of orders,</a:t>
            </a:r>
            <a:r>
              <a:rPr lang="en-IN" sz="1800" baseline="0" dirty="0"/>
              <a:t> and their total spend for different countries. We found that the USA and Germany are two markets which have more customers, more orders and leads to get more sales, followed by Brazil, France, and Austria. </a:t>
            </a:r>
            <a:endParaRPr lang="en-IN" sz="1800" dirty="0"/>
          </a:p>
        </p:txBody>
      </p:sp>
    </p:spTree>
    <p:extLst>
      <p:ext uri="{BB962C8B-B14F-4D97-AF65-F5344CB8AC3E}">
        <p14:creationId xmlns:p14="http://schemas.microsoft.com/office/powerpoint/2010/main" val="10120322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86105F-37E7-3570-9D69-B96E20DBA8FC}"/>
              </a:ext>
            </a:extLst>
          </p:cNvPr>
          <p:cNvSpPr txBox="1"/>
          <p:nvPr/>
        </p:nvSpPr>
        <p:spPr>
          <a:xfrm>
            <a:off x="662473" y="197259"/>
            <a:ext cx="11299372" cy="646331"/>
          </a:xfrm>
          <a:prstGeom prst="rect">
            <a:avLst/>
          </a:prstGeom>
          <a:noFill/>
        </p:spPr>
        <p:txBody>
          <a:bodyPr wrap="square" rtlCol="0">
            <a:spAutoFit/>
          </a:bodyPr>
          <a:lstStyle/>
          <a:p>
            <a:r>
              <a:rPr lang="en-US" b="1" i="0" dirty="0">
                <a:solidFill>
                  <a:srgbClr val="24292E"/>
                </a:solidFill>
                <a:effectLst/>
                <a:latin typeface="Plus Jakarta Sans"/>
              </a:rPr>
              <a:t>Q: </a:t>
            </a:r>
            <a:r>
              <a:rPr lang="en-US" i="0" dirty="0">
                <a:solidFill>
                  <a:srgbClr val="24292E"/>
                </a:solidFill>
                <a:effectLst/>
                <a:latin typeface="Plus Jakarta Sans"/>
              </a:rPr>
              <a:t>Are there any specific product categories or SKUs that contribute significantly to order revenue? Can we identify them through visualizations?</a:t>
            </a:r>
          </a:p>
        </p:txBody>
      </p:sp>
      <p:pic>
        <p:nvPicPr>
          <p:cNvPr id="3" name="Picture 2">
            <a:extLst>
              <a:ext uri="{FF2B5EF4-FFF2-40B4-BE49-F238E27FC236}">
                <a16:creationId xmlns:a16="http://schemas.microsoft.com/office/drawing/2014/main" id="{3621C939-6117-D5BA-6251-09FF46212349}"/>
              </a:ext>
            </a:extLst>
          </p:cNvPr>
          <p:cNvPicPr>
            <a:picLocks noChangeAspect="1"/>
          </p:cNvPicPr>
          <p:nvPr/>
        </p:nvPicPr>
        <p:blipFill>
          <a:blip r:embed="rId2"/>
          <a:stretch>
            <a:fillRect/>
          </a:stretch>
        </p:blipFill>
        <p:spPr>
          <a:xfrm>
            <a:off x="718454" y="843590"/>
            <a:ext cx="5477073" cy="1497275"/>
          </a:xfrm>
          <a:prstGeom prst="rect">
            <a:avLst/>
          </a:prstGeom>
        </p:spPr>
      </p:pic>
      <p:graphicFrame>
        <p:nvGraphicFramePr>
          <p:cNvPr id="4" name="Chart 3">
            <a:extLst>
              <a:ext uri="{FF2B5EF4-FFF2-40B4-BE49-F238E27FC236}">
                <a16:creationId xmlns:a16="http://schemas.microsoft.com/office/drawing/2014/main" id="{F01203D2-ED94-FCF0-74D3-769235C9FB85}"/>
              </a:ext>
            </a:extLst>
          </p:cNvPr>
          <p:cNvGraphicFramePr>
            <a:graphicFrameLocks/>
          </p:cNvGraphicFramePr>
          <p:nvPr>
            <p:extLst>
              <p:ext uri="{D42A27DB-BD31-4B8C-83A1-F6EECF244321}">
                <p14:modId xmlns:p14="http://schemas.microsoft.com/office/powerpoint/2010/main" val="4263160575"/>
              </p:ext>
            </p:extLst>
          </p:nvPr>
        </p:nvGraphicFramePr>
        <p:xfrm>
          <a:off x="1362266" y="2508042"/>
          <a:ext cx="4189447" cy="2894384"/>
        </p:xfrm>
        <a:graphic>
          <a:graphicData uri="http://schemas.openxmlformats.org/drawingml/2006/chart">
            <c:chart xmlns:c="http://schemas.openxmlformats.org/drawingml/2006/chart" xmlns:r="http://schemas.openxmlformats.org/officeDocument/2006/relationships" r:id="rId3"/>
          </a:graphicData>
        </a:graphic>
      </p:graphicFrame>
      <p:pic>
        <p:nvPicPr>
          <p:cNvPr id="5" name="Picture 4">
            <a:extLst>
              <a:ext uri="{FF2B5EF4-FFF2-40B4-BE49-F238E27FC236}">
                <a16:creationId xmlns:a16="http://schemas.microsoft.com/office/drawing/2014/main" id="{C3DA692F-93B7-C00C-23B0-DA06D214114D}"/>
              </a:ext>
            </a:extLst>
          </p:cNvPr>
          <p:cNvPicPr>
            <a:picLocks noChangeAspect="1"/>
          </p:cNvPicPr>
          <p:nvPr/>
        </p:nvPicPr>
        <p:blipFill>
          <a:blip r:embed="rId4"/>
          <a:stretch>
            <a:fillRect/>
          </a:stretch>
        </p:blipFill>
        <p:spPr>
          <a:xfrm>
            <a:off x="6559423" y="843590"/>
            <a:ext cx="5278020" cy="1497275"/>
          </a:xfrm>
          <a:prstGeom prst="rect">
            <a:avLst/>
          </a:prstGeom>
        </p:spPr>
      </p:pic>
      <p:graphicFrame>
        <p:nvGraphicFramePr>
          <p:cNvPr id="6" name="Chart 5">
            <a:extLst>
              <a:ext uri="{FF2B5EF4-FFF2-40B4-BE49-F238E27FC236}">
                <a16:creationId xmlns:a16="http://schemas.microsoft.com/office/drawing/2014/main" id="{0ADAB5FD-19FA-4FCB-2562-C6123821B96E}"/>
              </a:ext>
            </a:extLst>
          </p:cNvPr>
          <p:cNvGraphicFramePr>
            <a:graphicFrameLocks/>
          </p:cNvGraphicFramePr>
          <p:nvPr>
            <p:extLst>
              <p:ext uri="{D42A27DB-BD31-4B8C-83A1-F6EECF244321}">
                <p14:modId xmlns:p14="http://schemas.microsoft.com/office/powerpoint/2010/main" val="2674176842"/>
              </p:ext>
            </p:extLst>
          </p:nvPr>
        </p:nvGraphicFramePr>
        <p:xfrm>
          <a:off x="6722708" y="2508042"/>
          <a:ext cx="4951449" cy="2894384"/>
        </p:xfrm>
        <a:graphic>
          <a:graphicData uri="http://schemas.openxmlformats.org/drawingml/2006/chart">
            <c:chart xmlns:c="http://schemas.openxmlformats.org/drawingml/2006/chart" xmlns:r="http://schemas.openxmlformats.org/officeDocument/2006/relationships" r:id="rId5"/>
          </a:graphicData>
        </a:graphic>
      </p:graphicFrame>
      <p:sp>
        <p:nvSpPr>
          <p:cNvPr id="7" name="TextBox 6">
            <a:extLst>
              <a:ext uri="{FF2B5EF4-FFF2-40B4-BE49-F238E27FC236}">
                <a16:creationId xmlns:a16="http://schemas.microsoft.com/office/drawing/2014/main" id="{9685E737-8C5E-CB79-9AD7-CCE94B5037DB}"/>
              </a:ext>
            </a:extLst>
          </p:cNvPr>
          <p:cNvSpPr txBox="1"/>
          <p:nvPr/>
        </p:nvSpPr>
        <p:spPr>
          <a:xfrm>
            <a:off x="718454" y="5430419"/>
            <a:ext cx="5477073" cy="1345497"/>
          </a:xfrm>
          <a:prstGeom prst="rect">
            <a:avLst/>
          </a:prstGeom>
          <a:noFill/>
        </p:spPr>
        <p:txBody>
          <a:bodyPr wrap="square" rtlCol="0">
            <a:spAutoFit/>
          </a:bodyPr>
          <a:lstStyle/>
          <a:p>
            <a:pPr algn="just">
              <a:lnSpc>
                <a:spcPct val="150000"/>
              </a:lnSpc>
            </a:pPr>
            <a:r>
              <a:rPr lang="en-IN" sz="1400" dirty="0"/>
              <a:t>% of share of total revenue by categories. We found that category</a:t>
            </a:r>
            <a:r>
              <a:rPr lang="en-IN" sz="1400" baseline="0" dirty="0"/>
              <a:t> beverage, and dairy product have highest contribution to total revenue by 21%, and 19% respectively. Followed by confections 13% and seafood 13%. </a:t>
            </a:r>
            <a:r>
              <a:rPr lang="en-IN" sz="1400" dirty="0"/>
              <a:t> </a:t>
            </a:r>
          </a:p>
        </p:txBody>
      </p:sp>
      <p:sp>
        <p:nvSpPr>
          <p:cNvPr id="9" name="TextBox 8">
            <a:extLst>
              <a:ext uri="{FF2B5EF4-FFF2-40B4-BE49-F238E27FC236}">
                <a16:creationId xmlns:a16="http://schemas.microsoft.com/office/drawing/2014/main" id="{74368FD1-B4AC-2797-9F45-0848BB7199FE}"/>
              </a:ext>
            </a:extLst>
          </p:cNvPr>
          <p:cNvSpPr txBox="1"/>
          <p:nvPr/>
        </p:nvSpPr>
        <p:spPr>
          <a:xfrm>
            <a:off x="6559422" y="5569603"/>
            <a:ext cx="5278019" cy="523220"/>
          </a:xfrm>
          <a:prstGeom prst="rect">
            <a:avLst/>
          </a:prstGeom>
          <a:noFill/>
        </p:spPr>
        <p:txBody>
          <a:bodyPr wrap="square">
            <a:spAutoFit/>
          </a:bodyPr>
          <a:lstStyle/>
          <a:p>
            <a:pPr algn="just"/>
            <a:r>
              <a:rPr lang="en-IN" sz="1400" dirty="0"/>
              <a:t>Top</a:t>
            </a:r>
            <a:r>
              <a:rPr lang="en-IN" sz="1400" baseline="0" dirty="0"/>
              <a:t> 10 product revenue for the different categories. The highest contribution of product CA </a:t>
            </a:r>
            <a:r>
              <a:rPr lang="en-IN" sz="1400" baseline="0" dirty="0" err="1"/>
              <a:t>te</a:t>
            </a:r>
            <a:r>
              <a:rPr lang="en-IN" sz="1400" baseline="0" dirty="0"/>
              <a:t> de </a:t>
            </a:r>
            <a:r>
              <a:rPr lang="en-IN" sz="1400" baseline="0" dirty="0" err="1"/>
              <a:t>Blaye</a:t>
            </a:r>
            <a:r>
              <a:rPr lang="en-IN" sz="1400" baseline="0" dirty="0"/>
              <a:t> i.e. $141.4K.  </a:t>
            </a:r>
            <a:endParaRPr lang="en-IN" sz="1400" dirty="0"/>
          </a:p>
        </p:txBody>
      </p:sp>
    </p:spTree>
    <p:extLst>
      <p:ext uri="{BB962C8B-B14F-4D97-AF65-F5344CB8AC3E}">
        <p14:creationId xmlns:p14="http://schemas.microsoft.com/office/powerpoint/2010/main" val="36379293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319AFB-C405-64F3-92B9-D472F504EC2E}"/>
              </a:ext>
            </a:extLst>
          </p:cNvPr>
          <p:cNvSpPr txBox="1"/>
          <p:nvPr/>
        </p:nvSpPr>
        <p:spPr>
          <a:xfrm>
            <a:off x="662473" y="197259"/>
            <a:ext cx="11299372" cy="646331"/>
          </a:xfrm>
          <a:prstGeom prst="rect">
            <a:avLst/>
          </a:prstGeom>
          <a:noFill/>
        </p:spPr>
        <p:txBody>
          <a:bodyPr wrap="square" rtlCol="0">
            <a:spAutoFit/>
          </a:bodyPr>
          <a:lstStyle/>
          <a:p>
            <a:r>
              <a:rPr lang="en-US" b="1" i="0" dirty="0">
                <a:solidFill>
                  <a:srgbClr val="24292E"/>
                </a:solidFill>
                <a:effectLst/>
                <a:latin typeface="Plus Jakarta Sans"/>
              </a:rPr>
              <a:t>Q: </a:t>
            </a:r>
            <a:r>
              <a:rPr lang="en-US" i="0" dirty="0">
                <a:solidFill>
                  <a:srgbClr val="24292E"/>
                </a:solidFill>
                <a:effectLst/>
                <a:latin typeface="Plus Jakarta Sans"/>
              </a:rPr>
              <a:t>Are there any correlations between order size and customer demographics or product categories? Can we explore this visually using scatter plots or heatmaps?</a:t>
            </a:r>
          </a:p>
        </p:txBody>
      </p:sp>
      <p:pic>
        <p:nvPicPr>
          <p:cNvPr id="3" name="Picture 2">
            <a:extLst>
              <a:ext uri="{FF2B5EF4-FFF2-40B4-BE49-F238E27FC236}">
                <a16:creationId xmlns:a16="http://schemas.microsoft.com/office/drawing/2014/main" id="{F3E32C4B-D057-4D7D-92BB-E15F30AC9236}"/>
              </a:ext>
            </a:extLst>
          </p:cNvPr>
          <p:cNvPicPr>
            <a:picLocks noChangeAspect="1"/>
          </p:cNvPicPr>
          <p:nvPr/>
        </p:nvPicPr>
        <p:blipFill>
          <a:blip r:embed="rId2"/>
          <a:stretch>
            <a:fillRect/>
          </a:stretch>
        </p:blipFill>
        <p:spPr>
          <a:xfrm>
            <a:off x="722518" y="843590"/>
            <a:ext cx="6368747" cy="2017250"/>
          </a:xfrm>
          <a:prstGeom prst="rect">
            <a:avLst/>
          </a:prstGeom>
        </p:spPr>
      </p:pic>
      <p:graphicFrame>
        <p:nvGraphicFramePr>
          <p:cNvPr id="4" name="Chart 3">
            <a:extLst>
              <a:ext uri="{FF2B5EF4-FFF2-40B4-BE49-F238E27FC236}">
                <a16:creationId xmlns:a16="http://schemas.microsoft.com/office/drawing/2014/main" id="{83A85BBF-FC5F-0796-E3BD-088E746DB743}"/>
              </a:ext>
            </a:extLst>
          </p:cNvPr>
          <p:cNvGraphicFramePr>
            <a:graphicFrameLocks/>
          </p:cNvGraphicFramePr>
          <p:nvPr>
            <p:extLst>
              <p:ext uri="{D42A27DB-BD31-4B8C-83A1-F6EECF244321}">
                <p14:modId xmlns:p14="http://schemas.microsoft.com/office/powerpoint/2010/main" val="3622556594"/>
              </p:ext>
            </p:extLst>
          </p:nvPr>
        </p:nvGraphicFramePr>
        <p:xfrm>
          <a:off x="713187" y="2926352"/>
          <a:ext cx="5920878" cy="2839965"/>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BAAC6BF2-FDBD-3C0E-EFB9-E8B8A8609CC5}"/>
              </a:ext>
            </a:extLst>
          </p:cNvPr>
          <p:cNvSpPr txBox="1"/>
          <p:nvPr/>
        </p:nvSpPr>
        <p:spPr>
          <a:xfrm>
            <a:off x="7091265" y="727475"/>
            <a:ext cx="4870580" cy="3365537"/>
          </a:xfrm>
          <a:prstGeom prst="rect">
            <a:avLst/>
          </a:prstGeom>
          <a:noFill/>
        </p:spPr>
        <p:txBody>
          <a:bodyPr wrap="square" rtlCol="0">
            <a:spAutoFit/>
          </a:bodyPr>
          <a:lstStyle/>
          <a:p>
            <a:pPr algn="just">
              <a:lnSpc>
                <a:spcPct val="150000"/>
              </a:lnSpc>
            </a:pPr>
            <a:r>
              <a:rPr lang="en-IN" b="1" dirty="0">
                <a:solidFill>
                  <a:schemeClr val="accent2">
                    <a:lumMod val="50000"/>
                  </a:schemeClr>
                </a:solidFill>
              </a:rPr>
              <a:t>Correlation coefficient: -0.172</a:t>
            </a:r>
          </a:p>
          <a:p>
            <a:pPr algn="just">
              <a:lnSpc>
                <a:spcPct val="150000"/>
              </a:lnSpc>
            </a:pPr>
            <a:r>
              <a:rPr lang="en-IN" dirty="0"/>
              <a:t>A scatter plot between Total orders vs category shows the correlation between them. We have found that their</a:t>
            </a:r>
            <a:r>
              <a:rPr lang="en-IN" baseline="0" dirty="0"/>
              <a:t> was a least negative correlation between the two because have a -ve value close to zero. -ve sign indicates that if one value increases other will decreases but they will not follow a relationship.</a:t>
            </a:r>
            <a:endParaRPr lang="en-IN" dirty="0"/>
          </a:p>
        </p:txBody>
      </p:sp>
    </p:spTree>
    <p:extLst>
      <p:ext uri="{BB962C8B-B14F-4D97-AF65-F5344CB8AC3E}">
        <p14:creationId xmlns:p14="http://schemas.microsoft.com/office/powerpoint/2010/main" val="7592169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527732-3CE9-19ED-AA3E-F50F68353821}"/>
              </a:ext>
            </a:extLst>
          </p:cNvPr>
          <p:cNvSpPr txBox="1"/>
          <p:nvPr/>
        </p:nvSpPr>
        <p:spPr>
          <a:xfrm>
            <a:off x="662473" y="197259"/>
            <a:ext cx="11299372" cy="646331"/>
          </a:xfrm>
          <a:prstGeom prst="rect">
            <a:avLst/>
          </a:prstGeom>
          <a:noFill/>
        </p:spPr>
        <p:txBody>
          <a:bodyPr wrap="square" rtlCol="0">
            <a:spAutoFit/>
          </a:bodyPr>
          <a:lstStyle/>
          <a:p>
            <a:r>
              <a:rPr lang="en-US" b="1" i="0" dirty="0">
                <a:solidFill>
                  <a:srgbClr val="24292E"/>
                </a:solidFill>
                <a:effectLst/>
                <a:latin typeface="Plus Jakarta Sans"/>
              </a:rPr>
              <a:t>Q: </a:t>
            </a:r>
            <a:r>
              <a:rPr lang="en-US" i="0" dirty="0">
                <a:solidFill>
                  <a:srgbClr val="24292E"/>
                </a:solidFill>
                <a:effectLst/>
                <a:latin typeface="Plus Jakarta Sans"/>
              </a:rPr>
              <a:t>How does order frequency vary across different customer segments? Can we visualize this using bar charts or </a:t>
            </a:r>
            <a:r>
              <a:rPr lang="en-US" i="0" dirty="0" err="1">
                <a:solidFill>
                  <a:srgbClr val="24292E"/>
                </a:solidFill>
                <a:effectLst/>
                <a:latin typeface="Plus Jakarta Sans"/>
              </a:rPr>
              <a:t>treemaps</a:t>
            </a:r>
            <a:r>
              <a:rPr lang="en-US" i="0" dirty="0">
                <a:solidFill>
                  <a:srgbClr val="24292E"/>
                </a:solidFill>
                <a:effectLst/>
                <a:latin typeface="Plus Jakarta Sans"/>
              </a:rPr>
              <a:t>?</a:t>
            </a:r>
          </a:p>
        </p:txBody>
      </p:sp>
      <p:pic>
        <p:nvPicPr>
          <p:cNvPr id="3" name="Picture 2">
            <a:extLst>
              <a:ext uri="{FF2B5EF4-FFF2-40B4-BE49-F238E27FC236}">
                <a16:creationId xmlns:a16="http://schemas.microsoft.com/office/drawing/2014/main" id="{C8DB2825-4988-1CCA-AF99-1AA87EF1C430}"/>
              </a:ext>
            </a:extLst>
          </p:cNvPr>
          <p:cNvPicPr>
            <a:picLocks noChangeAspect="1"/>
          </p:cNvPicPr>
          <p:nvPr/>
        </p:nvPicPr>
        <p:blipFill>
          <a:blip r:embed="rId2"/>
          <a:stretch>
            <a:fillRect/>
          </a:stretch>
        </p:blipFill>
        <p:spPr>
          <a:xfrm>
            <a:off x="718456" y="843590"/>
            <a:ext cx="6932646" cy="2083209"/>
          </a:xfrm>
          <a:prstGeom prst="rect">
            <a:avLst/>
          </a:prstGeom>
        </p:spPr>
      </p:pic>
      <p:graphicFrame>
        <p:nvGraphicFramePr>
          <p:cNvPr id="4" name="Chart 3">
            <a:extLst>
              <a:ext uri="{FF2B5EF4-FFF2-40B4-BE49-F238E27FC236}">
                <a16:creationId xmlns:a16="http://schemas.microsoft.com/office/drawing/2014/main" id="{BA65C3E9-53C8-99CC-A13B-ED03FA0CB59B}"/>
              </a:ext>
            </a:extLst>
          </p:cNvPr>
          <p:cNvGraphicFramePr>
            <a:graphicFrameLocks/>
          </p:cNvGraphicFramePr>
          <p:nvPr>
            <p:extLst>
              <p:ext uri="{D42A27DB-BD31-4B8C-83A1-F6EECF244321}">
                <p14:modId xmlns:p14="http://schemas.microsoft.com/office/powerpoint/2010/main" val="819313217"/>
              </p:ext>
            </p:extLst>
          </p:nvPr>
        </p:nvGraphicFramePr>
        <p:xfrm>
          <a:off x="718455" y="3058807"/>
          <a:ext cx="3470989" cy="229696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6BF1796D-624F-ABC4-81BD-2F9643435467}"/>
              </a:ext>
            </a:extLst>
          </p:cNvPr>
          <p:cNvGraphicFramePr>
            <a:graphicFrameLocks/>
          </p:cNvGraphicFramePr>
          <p:nvPr>
            <p:extLst>
              <p:ext uri="{D42A27DB-BD31-4B8C-83A1-F6EECF244321}">
                <p14:modId xmlns:p14="http://schemas.microsoft.com/office/powerpoint/2010/main" val="1657169170"/>
              </p:ext>
            </p:extLst>
          </p:nvPr>
        </p:nvGraphicFramePr>
        <p:xfrm>
          <a:off x="4184778" y="3058807"/>
          <a:ext cx="3466323" cy="2296962"/>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a:extLst>
              <a:ext uri="{FF2B5EF4-FFF2-40B4-BE49-F238E27FC236}">
                <a16:creationId xmlns:a16="http://schemas.microsoft.com/office/drawing/2014/main" id="{5F9FAB98-EDB5-9C95-A9C6-42411FCC37C6}"/>
              </a:ext>
            </a:extLst>
          </p:cNvPr>
          <p:cNvSpPr txBox="1"/>
          <p:nvPr/>
        </p:nvSpPr>
        <p:spPr>
          <a:xfrm>
            <a:off x="7707085" y="727475"/>
            <a:ext cx="4254760" cy="2950038"/>
          </a:xfrm>
          <a:prstGeom prst="rect">
            <a:avLst/>
          </a:prstGeom>
          <a:noFill/>
        </p:spPr>
        <p:txBody>
          <a:bodyPr wrap="square" rtlCol="0">
            <a:spAutoFit/>
          </a:bodyPr>
          <a:lstStyle/>
          <a:p>
            <a:pPr algn="just">
              <a:lnSpc>
                <a:spcPct val="150000"/>
              </a:lnSpc>
            </a:pPr>
            <a:r>
              <a:rPr lang="en-IN" dirty="0"/>
              <a:t>The customer segmentation can be done in multiple ways, the customer who place more orders are considered to be the prime customers, the customer who spend more will be considered as a prime customer, and also the order quantity is high considered to be a priority customer. </a:t>
            </a:r>
          </a:p>
        </p:txBody>
      </p:sp>
      <p:graphicFrame>
        <p:nvGraphicFramePr>
          <p:cNvPr id="7" name="Chart 6">
            <a:extLst>
              <a:ext uri="{FF2B5EF4-FFF2-40B4-BE49-F238E27FC236}">
                <a16:creationId xmlns:a16="http://schemas.microsoft.com/office/drawing/2014/main" id="{4248701B-E187-9535-CAEC-35D45775E58F}"/>
              </a:ext>
            </a:extLst>
          </p:cNvPr>
          <p:cNvGraphicFramePr>
            <a:graphicFrameLocks/>
          </p:cNvGraphicFramePr>
          <p:nvPr>
            <p:extLst>
              <p:ext uri="{D42A27DB-BD31-4B8C-83A1-F6EECF244321}">
                <p14:modId xmlns:p14="http://schemas.microsoft.com/office/powerpoint/2010/main" val="322670695"/>
              </p:ext>
            </p:extLst>
          </p:nvPr>
        </p:nvGraphicFramePr>
        <p:xfrm>
          <a:off x="7548465" y="3669454"/>
          <a:ext cx="4572000" cy="295003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4970823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D530CB-0E46-CA0D-CDE1-89732666B8ED}"/>
              </a:ext>
            </a:extLst>
          </p:cNvPr>
          <p:cNvSpPr txBox="1"/>
          <p:nvPr/>
        </p:nvSpPr>
        <p:spPr>
          <a:xfrm>
            <a:off x="662473" y="197259"/>
            <a:ext cx="11299372" cy="646331"/>
          </a:xfrm>
          <a:prstGeom prst="rect">
            <a:avLst/>
          </a:prstGeom>
          <a:noFill/>
        </p:spPr>
        <p:txBody>
          <a:bodyPr wrap="square" rtlCol="0">
            <a:spAutoFit/>
          </a:bodyPr>
          <a:lstStyle/>
          <a:p>
            <a:r>
              <a:rPr lang="en-US" b="1" i="0" dirty="0">
                <a:solidFill>
                  <a:srgbClr val="24292E"/>
                </a:solidFill>
                <a:effectLst/>
                <a:latin typeface="Plus Jakarta Sans"/>
              </a:rPr>
              <a:t>Q: </a:t>
            </a:r>
            <a:r>
              <a:rPr lang="en-IN" dirty="0"/>
              <a:t>Are there any correlations between employee satisfaction levels and key performance indicators? Can we explore this visually through scatter plots or line charts?</a:t>
            </a:r>
          </a:p>
        </p:txBody>
      </p:sp>
      <p:pic>
        <p:nvPicPr>
          <p:cNvPr id="5" name="Picture 4">
            <a:extLst>
              <a:ext uri="{FF2B5EF4-FFF2-40B4-BE49-F238E27FC236}">
                <a16:creationId xmlns:a16="http://schemas.microsoft.com/office/drawing/2014/main" id="{3E4385D2-2E43-ECF9-12E4-1ABEAB2D6205}"/>
              </a:ext>
            </a:extLst>
          </p:cNvPr>
          <p:cNvPicPr>
            <a:picLocks noChangeAspect="1"/>
          </p:cNvPicPr>
          <p:nvPr/>
        </p:nvPicPr>
        <p:blipFill>
          <a:blip r:embed="rId2"/>
          <a:stretch>
            <a:fillRect/>
          </a:stretch>
        </p:blipFill>
        <p:spPr>
          <a:xfrm>
            <a:off x="718534" y="801602"/>
            <a:ext cx="6863969" cy="1503059"/>
          </a:xfrm>
          <a:prstGeom prst="rect">
            <a:avLst/>
          </a:prstGeom>
        </p:spPr>
      </p:pic>
      <p:graphicFrame>
        <p:nvGraphicFramePr>
          <p:cNvPr id="6" name="Chart 5">
            <a:extLst>
              <a:ext uri="{FF2B5EF4-FFF2-40B4-BE49-F238E27FC236}">
                <a16:creationId xmlns:a16="http://schemas.microsoft.com/office/drawing/2014/main" id="{8E86CFEE-2041-1020-31A4-C9F1727781FD}"/>
              </a:ext>
            </a:extLst>
          </p:cNvPr>
          <p:cNvGraphicFramePr>
            <a:graphicFrameLocks/>
          </p:cNvGraphicFramePr>
          <p:nvPr>
            <p:extLst>
              <p:ext uri="{D42A27DB-BD31-4B8C-83A1-F6EECF244321}">
                <p14:modId xmlns:p14="http://schemas.microsoft.com/office/powerpoint/2010/main" val="1839640656"/>
              </p:ext>
            </p:extLst>
          </p:nvPr>
        </p:nvGraphicFramePr>
        <p:xfrm>
          <a:off x="699872" y="2369791"/>
          <a:ext cx="3946773" cy="256610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F08FE2A9-553D-A9E0-B91A-A8ADD6E61961}"/>
              </a:ext>
            </a:extLst>
          </p:cNvPr>
          <p:cNvGraphicFramePr>
            <a:graphicFrameLocks/>
          </p:cNvGraphicFramePr>
          <p:nvPr>
            <p:extLst>
              <p:ext uri="{D42A27DB-BD31-4B8C-83A1-F6EECF244321}">
                <p14:modId xmlns:p14="http://schemas.microsoft.com/office/powerpoint/2010/main" val="282289692"/>
              </p:ext>
            </p:extLst>
          </p:nvPr>
        </p:nvGraphicFramePr>
        <p:xfrm>
          <a:off x="4646646" y="2369791"/>
          <a:ext cx="3844212" cy="256610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C12AD699-ECD8-F543-D0A4-A41BFB46B396}"/>
              </a:ext>
            </a:extLst>
          </p:cNvPr>
          <p:cNvGraphicFramePr>
            <a:graphicFrameLocks/>
          </p:cNvGraphicFramePr>
          <p:nvPr>
            <p:extLst>
              <p:ext uri="{D42A27DB-BD31-4B8C-83A1-F6EECF244321}">
                <p14:modId xmlns:p14="http://schemas.microsoft.com/office/powerpoint/2010/main" val="1597122102"/>
              </p:ext>
            </p:extLst>
          </p:nvPr>
        </p:nvGraphicFramePr>
        <p:xfrm>
          <a:off x="8500109" y="2369791"/>
          <a:ext cx="3598582" cy="2566102"/>
        </p:xfrm>
        <a:graphic>
          <a:graphicData uri="http://schemas.openxmlformats.org/drawingml/2006/chart">
            <c:chart xmlns:c="http://schemas.openxmlformats.org/drawingml/2006/chart" xmlns:r="http://schemas.openxmlformats.org/officeDocument/2006/relationships" r:id="rId5"/>
          </a:graphicData>
        </a:graphic>
      </p:graphicFrame>
      <p:sp>
        <p:nvSpPr>
          <p:cNvPr id="9" name="TextBox 8">
            <a:extLst>
              <a:ext uri="{FF2B5EF4-FFF2-40B4-BE49-F238E27FC236}">
                <a16:creationId xmlns:a16="http://schemas.microsoft.com/office/drawing/2014/main" id="{466F8335-1178-FB48-A084-3C0CFBA25DCB}"/>
              </a:ext>
            </a:extLst>
          </p:cNvPr>
          <p:cNvSpPr txBox="1"/>
          <p:nvPr/>
        </p:nvSpPr>
        <p:spPr>
          <a:xfrm>
            <a:off x="699871" y="4935893"/>
            <a:ext cx="11299372" cy="1524520"/>
          </a:xfrm>
          <a:prstGeom prst="rect">
            <a:avLst/>
          </a:prstGeom>
          <a:noFill/>
        </p:spPr>
        <p:txBody>
          <a:bodyPr wrap="square" rtlCol="0">
            <a:spAutoFit/>
          </a:bodyPr>
          <a:lstStyle/>
          <a:p>
            <a:pPr algn="just">
              <a:lnSpc>
                <a:spcPct val="150000"/>
              </a:lnSpc>
            </a:pPr>
            <a:r>
              <a:rPr lang="en-IN" sz="1600" dirty="0"/>
              <a:t>Distribution</a:t>
            </a:r>
            <a:r>
              <a:rPr lang="en-IN" sz="1600" baseline="0" dirty="0"/>
              <a:t> of Employees vs Categories/Orders/Revenue shows the relation between them using the scatter plot. The 1st plot indicates that their was no correlation between them (correlation is zero). The 2nd plot indicates that their was a negative relation between the employees and orders with a small relation between them. The 3rd plot indicates that their was no correlation between the employees and revenue and have a negative least correlation between them.</a:t>
            </a:r>
            <a:endParaRPr lang="en-IN" sz="1600" dirty="0"/>
          </a:p>
        </p:txBody>
      </p:sp>
    </p:spTree>
    <p:extLst>
      <p:ext uri="{BB962C8B-B14F-4D97-AF65-F5344CB8AC3E}">
        <p14:creationId xmlns:p14="http://schemas.microsoft.com/office/powerpoint/2010/main" val="20860622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401375-477D-47A9-78B3-E6E19C6CE7D1}"/>
              </a:ext>
            </a:extLst>
          </p:cNvPr>
          <p:cNvSpPr txBox="1"/>
          <p:nvPr/>
        </p:nvSpPr>
        <p:spPr>
          <a:xfrm>
            <a:off x="662473" y="197259"/>
            <a:ext cx="11299372" cy="646331"/>
          </a:xfrm>
          <a:prstGeom prst="rect">
            <a:avLst/>
          </a:prstGeom>
          <a:noFill/>
        </p:spPr>
        <p:txBody>
          <a:bodyPr wrap="square" rtlCol="0">
            <a:spAutoFit/>
          </a:bodyPr>
          <a:lstStyle/>
          <a:p>
            <a:r>
              <a:rPr lang="en-US" b="1" i="0" dirty="0">
                <a:solidFill>
                  <a:srgbClr val="24292E"/>
                </a:solidFill>
                <a:effectLst/>
                <a:latin typeface="Plus Jakarta Sans"/>
              </a:rPr>
              <a:t>Q: </a:t>
            </a:r>
            <a:r>
              <a:rPr lang="en-US" i="0" dirty="0">
                <a:solidFill>
                  <a:srgbClr val="24292E"/>
                </a:solidFill>
                <a:effectLst/>
                <a:latin typeface="Plus Jakarta Sans"/>
              </a:rPr>
              <a:t>How does employee turnover vary across different departments or job roles? Can we visualize this using bar charts or heatmaps?</a:t>
            </a:r>
          </a:p>
        </p:txBody>
      </p:sp>
      <p:pic>
        <p:nvPicPr>
          <p:cNvPr id="3" name="Picture 2">
            <a:extLst>
              <a:ext uri="{FF2B5EF4-FFF2-40B4-BE49-F238E27FC236}">
                <a16:creationId xmlns:a16="http://schemas.microsoft.com/office/drawing/2014/main" id="{49BDA4BF-B7A1-B630-7949-611F7E82E93E}"/>
              </a:ext>
            </a:extLst>
          </p:cNvPr>
          <p:cNvPicPr>
            <a:picLocks noChangeAspect="1"/>
          </p:cNvPicPr>
          <p:nvPr/>
        </p:nvPicPr>
        <p:blipFill>
          <a:blip r:embed="rId2"/>
          <a:stretch>
            <a:fillRect/>
          </a:stretch>
        </p:blipFill>
        <p:spPr>
          <a:xfrm>
            <a:off x="718456" y="820263"/>
            <a:ext cx="6904654" cy="1788107"/>
          </a:xfrm>
          <a:prstGeom prst="rect">
            <a:avLst/>
          </a:prstGeom>
        </p:spPr>
      </p:pic>
      <p:graphicFrame>
        <p:nvGraphicFramePr>
          <p:cNvPr id="4" name="Chart 3">
            <a:extLst>
              <a:ext uri="{FF2B5EF4-FFF2-40B4-BE49-F238E27FC236}">
                <a16:creationId xmlns:a16="http://schemas.microsoft.com/office/drawing/2014/main" id="{33C9C7FB-CA2F-1DF7-EC4C-27560CF625FB}"/>
              </a:ext>
            </a:extLst>
          </p:cNvPr>
          <p:cNvGraphicFramePr>
            <a:graphicFrameLocks/>
          </p:cNvGraphicFramePr>
          <p:nvPr>
            <p:extLst>
              <p:ext uri="{D42A27DB-BD31-4B8C-83A1-F6EECF244321}">
                <p14:modId xmlns:p14="http://schemas.microsoft.com/office/powerpoint/2010/main" val="2805726722"/>
              </p:ext>
            </p:extLst>
          </p:nvPr>
        </p:nvGraphicFramePr>
        <p:xfrm>
          <a:off x="718456" y="2722167"/>
          <a:ext cx="2887980" cy="270129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83EC8CF4-2389-A3B4-0A65-8E39CED80473}"/>
              </a:ext>
            </a:extLst>
          </p:cNvPr>
          <p:cNvGraphicFramePr>
            <a:graphicFrameLocks/>
          </p:cNvGraphicFramePr>
          <p:nvPr>
            <p:extLst>
              <p:ext uri="{D42A27DB-BD31-4B8C-83A1-F6EECF244321}">
                <p14:modId xmlns:p14="http://schemas.microsoft.com/office/powerpoint/2010/main" val="2622729722"/>
              </p:ext>
            </p:extLst>
          </p:nvPr>
        </p:nvGraphicFramePr>
        <p:xfrm>
          <a:off x="3711795" y="2722167"/>
          <a:ext cx="3435453" cy="2701290"/>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a:extLst>
              <a:ext uri="{FF2B5EF4-FFF2-40B4-BE49-F238E27FC236}">
                <a16:creationId xmlns:a16="http://schemas.microsoft.com/office/drawing/2014/main" id="{3EE5867C-741A-2FEB-4E3B-29DE8AFE85AB}"/>
              </a:ext>
            </a:extLst>
          </p:cNvPr>
          <p:cNvSpPr txBox="1"/>
          <p:nvPr/>
        </p:nvSpPr>
        <p:spPr>
          <a:xfrm>
            <a:off x="7679093" y="820263"/>
            <a:ext cx="4282752" cy="4612032"/>
          </a:xfrm>
          <a:prstGeom prst="rect">
            <a:avLst/>
          </a:prstGeom>
          <a:noFill/>
        </p:spPr>
        <p:txBody>
          <a:bodyPr wrap="square" rtlCol="0">
            <a:spAutoFit/>
          </a:bodyPr>
          <a:lstStyle/>
          <a:p>
            <a:pPr algn="just">
              <a:lnSpc>
                <a:spcPct val="150000"/>
              </a:lnSpc>
            </a:pPr>
            <a:r>
              <a:rPr lang="en-IN" sz="1800" dirty="0"/>
              <a:t>The plots represents the contribution</a:t>
            </a:r>
            <a:r>
              <a:rPr lang="en-IN" sz="1800" baseline="0" dirty="0"/>
              <a:t> of different employees title to total customers and turnover. The Sales representative is the one responsible for getting maximum tenure and customers because they are dealing with people and going to report to either voice president sales or sales manager. Inside sales contributor have a low scale of market so their sales are less and handling the lesser the customers.</a:t>
            </a:r>
            <a:endParaRPr lang="en-IN" sz="1800" dirty="0"/>
          </a:p>
        </p:txBody>
      </p:sp>
    </p:spTree>
    <p:extLst>
      <p:ext uri="{BB962C8B-B14F-4D97-AF65-F5344CB8AC3E}">
        <p14:creationId xmlns:p14="http://schemas.microsoft.com/office/powerpoint/2010/main" val="14178946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9338E1-ABD3-D43E-0421-C73039DEF5C2}"/>
              </a:ext>
            </a:extLst>
          </p:cNvPr>
          <p:cNvSpPr txBox="1"/>
          <p:nvPr/>
        </p:nvSpPr>
        <p:spPr>
          <a:xfrm>
            <a:off x="662473" y="197259"/>
            <a:ext cx="11299372" cy="646331"/>
          </a:xfrm>
          <a:prstGeom prst="rect">
            <a:avLst/>
          </a:prstGeom>
          <a:noFill/>
        </p:spPr>
        <p:txBody>
          <a:bodyPr wrap="square" rtlCol="0">
            <a:spAutoFit/>
          </a:bodyPr>
          <a:lstStyle/>
          <a:p>
            <a:r>
              <a:rPr lang="en-US" b="1" i="0" dirty="0">
                <a:solidFill>
                  <a:srgbClr val="24292E"/>
                </a:solidFill>
                <a:effectLst/>
                <a:latin typeface="Plus Jakarta Sans"/>
              </a:rPr>
              <a:t>Q: </a:t>
            </a:r>
            <a:r>
              <a:rPr lang="en-US" i="0" dirty="0">
                <a:solidFill>
                  <a:srgbClr val="24292E"/>
                </a:solidFill>
                <a:effectLst/>
                <a:latin typeface="Plus Jakarta Sans"/>
              </a:rPr>
              <a:t>Are there any correlations between product attributes (e.g., size, color, features) and sales performance? Can we explore this visually using scatter plots or heatmaps?</a:t>
            </a:r>
          </a:p>
        </p:txBody>
      </p:sp>
      <p:pic>
        <p:nvPicPr>
          <p:cNvPr id="3" name="Picture 2">
            <a:extLst>
              <a:ext uri="{FF2B5EF4-FFF2-40B4-BE49-F238E27FC236}">
                <a16:creationId xmlns:a16="http://schemas.microsoft.com/office/drawing/2014/main" id="{8225423B-D13E-D586-5944-B868E9F4F9DD}"/>
              </a:ext>
            </a:extLst>
          </p:cNvPr>
          <p:cNvPicPr>
            <a:picLocks noChangeAspect="1"/>
          </p:cNvPicPr>
          <p:nvPr/>
        </p:nvPicPr>
        <p:blipFill>
          <a:blip r:embed="rId2"/>
          <a:stretch>
            <a:fillRect/>
          </a:stretch>
        </p:blipFill>
        <p:spPr>
          <a:xfrm>
            <a:off x="718458" y="843590"/>
            <a:ext cx="6960636" cy="1372969"/>
          </a:xfrm>
          <a:prstGeom prst="rect">
            <a:avLst/>
          </a:prstGeom>
        </p:spPr>
      </p:pic>
      <p:graphicFrame>
        <p:nvGraphicFramePr>
          <p:cNvPr id="4" name="Chart 3">
            <a:extLst>
              <a:ext uri="{FF2B5EF4-FFF2-40B4-BE49-F238E27FC236}">
                <a16:creationId xmlns:a16="http://schemas.microsoft.com/office/drawing/2014/main" id="{4E815E65-806D-5DB5-585A-60DA212890C1}"/>
              </a:ext>
            </a:extLst>
          </p:cNvPr>
          <p:cNvGraphicFramePr>
            <a:graphicFrameLocks/>
          </p:cNvGraphicFramePr>
          <p:nvPr>
            <p:extLst>
              <p:ext uri="{D42A27DB-BD31-4B8C-83A1-F6EECF244321}">
                <p14:modId xmlns:p14="http://schemas.microsoft.com/office/powerpoint/2010/main" val="574245024"/>
              </p:ext>
            </p:extLst>
          </p:nvPr>
        </p:nvGraphicFramePr>
        <p:xfrm>
          <a:off x="597704" y="2304663"/>
          <a:ext cx="6036362" cy="4012163"/>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D0FECE3E-CEE1-A60A-4DE4-55A010C042D1}"/>
              </a:ext>
            </a:extLst>
          </p:cNvPr>
          <p:cNvSpPr txBox="1"/>
          <p:nvPr/>
        </p:nvSpPr>
        <p:spPr>
          <a:xfrm>
            <a:off x="7679093" y="820263"/>
            <a:ext cx="4282752" cy="4242700"/>
          </a:xfrm>
          <a:prstGeom prst="rect">
            <a:avLst/>
          </a:prstGeom>
          <a:noFill/>
        </p:spPr>
        <p:txBody>
          <a:bodyPr wrap="square" rtlCol="0">
            <a:spAutoFit/>
          </a:bodyPr>
          <a:lstStyle/>
          <a:p>
            <a:pPr algn="just">
              <a:lnSpc>
                <a:spcPct val="150000"/>
              </a:lnSpc>
            </a:pPr>
            <a:r>
              <a:rPr lang="en-IN" sz="2000" b="1" dirty="0">
                <a:solidFill>
                  <a:schemeClr val="accent6">
                    <a:lumMod val="50000"/>
                  </a:schemeClr>
                </a:solidFill>
              </a:rPr>
              <a:t>Correlation coefficient: -0.05</a:t>
            </a:r>
            <a:endParaRPr lang="en-IN" sz="1800" b="1" dirty="0">
              <a:solidFill>
                <a:schemeClr val="accent6">
                  <a:lumMod val="50000"/>
                </a:schemeClr>
              </a:solidFill>
            </a:endParaRPr>
          </a:p>
          <a:p>
            <a:pPr algn="just">
              <a:lnSpc>
                <a:spcPct val="150000"/>
              </a:lnSpc>
            </a:pPr>
            <a:r>
              <a:rPr lang="en-IN" sz="1800" dirty="0"/>
              <a:t>We</a:t>
            </a:r>
            <a:r>
              <a:rPr lang="en-IN" sz="1800" baseline="0" dirty="0"/>
              <a:t> tried to find the correlation between order size and their sales. We found that there was no correlation between them and value is close to zero. Because there are certain products have different scale of sizing like kgs, litres, </a:t>
            </a:r>
            <a:r>
              <a:rPr lang="en-IN" sz="1800" baseline="0" dirty="0" err="1"/>
              <a:t>gms</a:t>
            </a:r>
            <a:r>
              <a:rPr lang="en-IN" sz="1800" baseline="0" dirty="0"/>
              <a:t>, boxes, and canes. Product cost is nothing to do with its sizing so correlation analysis of size with sales nothing to relate.</a:t>
            </a:r>
          </a:p>
        </p:txBody>
      </p:sp>
    </p:spTree>
    <p:extLst>
      <p:ext uri="{BB962C8B-B14F-4D97-AF65-F5344CB8AC3E}">
        <p14:creationId xmlns:p14="http://schemas.microsoft.com/office/powerpoint/2010/main" val="11548302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0C9ACE-A96A-947D-D7C1-F513CBC068F8}"/>
              </a:ext>
            </a:extLst>
          </p:cNvPr>
          <p:cNvSpPr txBox="1"/>
          <p:nvPr/>
        </p:nvSpPr>
        <p:spPr>
          <a:xfrm>
            <a:off x="662473" y="197259"/>
            <a:ext cx="11299372" cy="646331"/>
          </a:xfrm>
          <a:prstGeom prst="rect">
            <a:avLst/>
          </a:prstGeom>
          <a:noFill/>
        </p:spPr>
        <p:txBody>
          <a:bodyPr wrap="square" rtlCol="0">
            <a:spAutoFit/>
          </a:bodyPr>
          <a:lstStyle/>
          <a:p>
            <a:r>
              <a:rPr lang="en-US" b="1" i="0" dirty="0">
                <a:solidFill>
                  <a:srgbClr val="24292E"/>
                </a:solidFill>
                <a:effectLst/>
                <a:latin typeface="Plus Jakarta Sans"/>
              </a:rPr>
              <a:t>Q: </a:t>
            </a:r>
            <a:r>
              <a:rPr lang="en-US" i="0" dirty="0">
                <a:solidFill>
                  <a:srgbClr val="24292E"/>
                </a:solidFill>
                <a:effectLst/>
                <a:latin typeface="Plus Jakarta Sans"/>
              </a:rPr>
              <a:t>How does product demand fluctuate over different seasons or months? Can we visualize this through line charts or area charts?</a:t>
            </a:r>
          </a:p>
        </p:txBody>
      </p:sp>
      <p:pic>
        <p:nvPicPr>
          <p:cNvPr id="3" name="Picture 2">
            <a:extLst>
              <a:ext uri="{FF2B5EF4-FFF2-40B4-BE49-F238E27FC236}">
                <a16:creationId xmlns:a16="http://schemas.microsoft.com/office/drawing/2014/main" id="{4F3162CD-22C4-CE40-76C1-B293AA395DD0}"/>
              </a:ext>
            </a:extLst>
          </p:cNvPr>
          <p:cNvPicPr>
            <a:picLocks noChangeAspect="1"/>
          </p:cNvPicPr>
          <p:nvPr/>
        </p:nvPicPr>
        <p:blipFill>
          <a:blip r:embed="rId2"/>
          <a:stretch>
            <a:fillRect/>
          </a:stretch>
        </p:blipFill>
        <p:spPr>
          <a:xfrm>
            <a:off x="716745" y="824928"/>
            <a:ext cx="6393180" cy="1538315"/>
          </a:xfrm>
          <a:prstGeom prst="rect">
            <a:avLst/>
          </a:prstGeom>
        </p:spPr>
      </p:pic>
      <p:graphicFrame>
        <p:nvGraphicFramePr>
          <p:cNvPr id="4" name="Chart 3">
            <a:extLst>
              <a:ext uri="{FF2B5EF4-FFF2-40B4-BE49-F238E27FC236}">
                <a16:creationId xmlns:a16="http://schemas.microsoft.com/office/drawing/2014/main" id="{CC1DEE03-9342-39F1-EE56-C6023205A3F6}"/>
              </a:ext>
            </a:extLst>
          </p:cNvPr>
          <p:cNvGraphicFramePr>
            <a:graphicFrameLocks/>
          </p:cNvGraphicFramePr>
          <p:nvPr>
            <p:extLst>
              <p:ext uri="{D42A27DB-BD31-4B8C-83A1-F6EECF244321}">
                <p14:modId xmlns:p14="http://schemas.microsoft.com/office/powerpoint/2010/main" val="4088060658"/>
              </p:ext>
            </p:extLst>
          </p:nvPr>
        </p:nvGraphicFramePr>
        <p:xfrm>
          <a:off x="2583333" y="2452784"/>
          <a:ext cx="4526591" cy="272570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Table 4">
            <a:extLst>
              <a:ext uri="{FF2B5EF4-FFF2-40B4-BE49-F238E27FC236}">
                <a16:creationId xmlns:a16="http://schemas.microsoft.com/office/drawing/2014/main" id="{2903FEFF-1792-5133-33BF-9DA5616AE573}"/>
              </a:ext>
            </a:extLst>
          </p:cNvPr>
          <p:cNvGraphicFramePr>
            <a:graphicFrameLocks noGrp="1"/>
          </p:cNvGraphicFramePr>
          <p:nvPr>
            <p:extLst>
              <p:ext uri="{D42A27DB-BD31-4B8C-83A1-F6EECF244321}">
                <p14:modId xmlns:p14="http://schemas.microsoft.com/office/powerpoint/2010/main" val="3610928184"/>
              </p:ext>
            </p:extLst>
          </p:nvPr>
        </p:nvGraphicFramePr>
        <p:xfrm>
          <a:off x="716745" y="2452785"/>
          <a:ext cx="1765300" cy="2194560"/>
        </p:xfrm>
        <a:graphic>
          <a:graphicData uri="http://schemas.openxmlformats.org/drawingml/2006/table">
            <a:tbl>
              <a:tblPr>
                <a:tableStyleId>{5C22544A-7EE6-4342-B048-85BDC9FD1C3A}</a:tableStyleId>
              </a:tblPr>
              <a:tblGrid>
                <a:gridCol w="863600">
                  <a:extLst>
                    <a:ext uri="{9D8B030D-6E8A-4147-A177-3AD203B41FA5}">
                      <a16:colId xmlns:a16="http://schemas.microsoft.com/office/drawing/2014/main" val="4096013225"/>
                    </a:ext>
                  </a:extLst>
                </a:gridCol>
                <a:gridCol w="901700">
                  <a:extLst>
                    <a:ext uri="{9D8B030D-6E8A-4147-A177-3AD203B41FA5}">
                      <a16:colId xmlns:a16="http://schemas.microsoft.com/office/drawing/2014/main" val="1693762077"/>
                    </a:ext>
                  </a:extLst>
                </a:gridCol>
              </a:tblGrid>
              <a:tr h="182880">
                <a:tc>
                  <a:txBody>
                    <a:bodyPr/>
                    <a:lstStyle/>
                    <a:p>
                      <a:pPr algn="l" fontAlgn="b"/>
                      <a:r>
                        <a:rPr lang="en-IN" sz="1100" u="none" strike="noStrike">
                          <a:effectLst/>
                        </a:rPr>
                        <a:t>Row Labels</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Sum of Orders</a:t>
                      </a:r>
                      <a:endParaRPr lang="en-IN" sz="11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74731376"/>
                  </a:ext>
                </a:extLst>
              </a:tr>
              <a:tr h="182880">
                <a:tc>
                  <a:txBody>
                    <a:bodyPr/>
                    <a:lstStyle/>
                    <a:p>
                      <a:pPr algn="l" fontAlgn="b"/>
                      <a:r>
                        <a:rPr lang="en-IN" sz="1100" u="none" strike="noStrike">
                          <a:effectLst/>
                        </a:rPr>
                        <a:t>1994</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324</a:t>
                      </a:r>
                      <a:endParaRPr lang="en-IN" sz="11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50361169"/>
                  </a:ext>
                </a:extLst>
              </a:tr>
              <a:tr h="182880">
                <a:tc>
                  <a:txBody>
                    <a:bodyPr/>
                    <a:lstStyle/>
                    <a:p>
                      <a:pPr algn="l" fontAlgn="b"/>
                      <a:r>
                        <a:rPr lang="en-IN" sz="1100" u="none" strike="noStrike">
                          <a:effectLst/>
                        </a:rPr>
                        <a:t>Qtr3</a:t>
                      </a:r>
                      <a:endParaRPr lang="en-IN" sz="1100" b="1" i="0" u="none" strike="noStrike">
                        <a:solidFill>
                          <a:srgbClr val="000000"/>
                        </a:solidFill>
                        <a:effectLst/>
                        <a:latin typeface="Calibri" panose="020F0502020204030204" pitchFamily="34" charset="0"/>
                      </a:endParaRPr>
                    </a:p>
                  </a:txBody>
                  <a:tcPr marR="7620" marT="7620" marB="0" anchor="b"/>
                </a:tc>
                <a:tc>
                  <a:txBody>
                    <a:bodyPr/>
                    <a:lstStyle/>
                    <a:p>
                      <a:pPr algn="r" fontAlgn="b"/>
                      <a:r>
                        <a:rPr lang="en-IN" sz="1100" u="none" strike="noStrike">
                          <a:effectLst/>
                        </a:rPr>
                        <a:t>128</a:t>
                      </a:r>
                      <a:endParaRPr lang="en-IN" sz="11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75553639"/>
                  </a:ext>
                </a:extLst>
              </a:tr>
              <a:tr h="182880">
                <a:tc>
                  <a:txBody>
                    <a:bodyPr/>
                    <a:lstStyle/>
                    <a:p>
                      <a:pPr algn="l" fontAlgn="b"/>
                      <a:r>
                        <a:rPr lang="en-IN" sz="1100" u="none" strike="noStrike">
                          <a:effectLst/>
                        </a:rPr>
                        <a:t>Qtr4</a:t>
                      </a:r>
                      <a:endParaRPr lang="en-IN" sz="1100" b="1" i="0" u="none" strike="noStrike">
                        <a:solidFill>
                          <a:srgbClr val="000000"/>
                        </a:solidFill>
                        <a:effectLst/>
                        <a:latin typeface="Calibri" panose="020F0502020204030204" pitchFamily="34" charset="0"/>
                      </a:endParaRPr>
                    </a:p>
                  </a:txBody>
                  <a:tcPr marR="7620" marT="7620" marB="0" anchor="b"/>
                </a:tc>
                <a:tc>
                  <a:txBody>
                    <a:bodyPr/>
                    <a:lstStyle/>
                    <a:p>
                      <a:pPr algn="r" fontAlgn="b"/>
                      <a:r>
                        <a:rPr lang="en-IN" sz="1100" u="none" strike="noStrike">
                          <a:effectLst/>
                        </a:rPr>
                        <a:t>196</a:t>
                      </a:r>
                      <a:endParaRPr lang="en-IN" sz="11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80355359"/>
                  </a:ext>
                </a:extLst>
              </a:tr>
              <a:tr h="182880">
                <a:tc>
                  <a:txBody>
                    <a:bodyPr/>
                    <a:lstStyle/>
                    <a:p>
                      <a:pPr algn="l" fontAlgn="b"/>
                      <a:r>
                        <a:rPr lang="en-IN" sz="1100" u="none" strike="noStrike">
                          <a:effectLst/>
                        </a:rPr>
                        <a:t>1995</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1026</a:t>
                      </a:r>
                      <a:endParaRPr lang="en-IN" sz="11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84717006"/>
                  </a:ext>
                </a:extLst>
              </a:tr>
              <a:tr h="182880">
                <a:tc>
                  <a:txBody>
                    <a:bodyPr/>
                    <a:lstStyle/>
                    <a:p>
                      <a:pPr algn="l" fontAlgn="b"/>
                      <a:r>
                        <a:rPr lang="en-IN" sz="1100" u="none" strike="noStrike">
                          <a:effectLst/>
                        </a:rPr>
                        <a:t>Qtr1</a:t>
                      </a:r>
                      <a:endParaRPr lang="en-IN" sz="1100" b="1" i="0" u="none" strike="noStrike">
                        <a:solidFill>
                          <a:srgbClr val="000000"/>
                        </a:solidFill>
                        <a:effectLst/>
                        <a:latin typeface="Calibri" panose="020F0502020204030204" pitchFamily="34" charset="0"/>
                      </a:endParaRPr>
                    </a:p>
                  </a:txBody>
                  <a:tcPr marR="7620" marT="7620" marB="0" anchor="b"/>
                </a:tc>
                <a:tc>
                  <a:txBody>
                    <a:bodyPr/>
                    <a:lstStyle/>
                    <a:p>
                      <a:pPr algn="r" fontAlgn="b"/>
                      <a:r>
                        <a:rPr lang="en-IN" sz="1100" u="none" strike="noStrike">
                          <a:effectLst/>
                        </a:rPr>
                        <a:t>245</a:t>
                      </a:r>
                      <a:endParaRPr lang="en-IN" sz="11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17195552"/>
                  </a:ext>
                </a:extLst>
              </a:tr>
              <a:tr h="182880">
                <a:tc>
                  <a:txBody>
                    <a:bodyPr/>
                    <a:lstStyle/>
                    <a:p>
                      <a:pPr algn="l" fontAlgn="b"/>
                      <a:r>
                        <a:rPr lang="en-IN" sz="1100" u="none" strike="noStrike">
                          <a:effectLst/>
                        </a:rPr>
                        <a:t>Qtr2</a:t>
                      </a:r>
                      <a:endParaRPr lang="en-IN" sz="1100" b="1" i="0" u="none" strike="noStrike">
                        <a:solidFill>
                          <a:srgbClr val="000000"/>
                        </a:solidFill>
                        <a:effectLst/>
                        <a:latin typeface="Calibri" panose="020F0502020204030204" pitchFamily="34" charset="0"/>
                      </a:endParaRPr>
                    </a:p>
                  </a:txBody>
                  <a:tcPr marR="7620" marT="7620" marB="0" anchor="b"/>
                </a:tc>
                <a:tc>
                  <a:txBody>
                    <a:bodyPr/>
                    <a:lstStyle/>
                    <a:p>
                      <a:pPr algn="r" fontAlgn="b"/>
                      <a:r>
                        <a:rPr lang="en-IN" sz="1100" u="none" strike="noStrike">
                          <a:effectLst/>
                        </a:rPr>
                        <a:t>254</a:t>
                      </a:r>
                      <a:endParaRPr lang="en-IN" sz="11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63817531"/>
                  </a:ext>
                </a:extLst>
              </a:tr>
              <a:tr h="182880">
                <a:tc>
                  <a:txBody>
                    <a:bodyPr/>
                    <a:lstStyle/>
                    <a:p>
                      <a:pPr algn="l" fontAlgn="b"/>
                      <a:r>
                        <a:rPr lang="en-IN" sz="1100" u="none" strike="noStrike">
                          <a:effectLst/>
                        </a:rPr>
                        <a:t>Qtr3</a:t>
                      </a:r>
                      <a:endParaRPr lang="en-IN" sz="1100" b="1" i="0" u="none" strike="noStrike">
                        <a:solidFill>
                          <a:srgbClr val="000000"/>
                        </a:solidFill>
                        <a:effectLst/>
                        <a:latin typeface="Calibri" panose="020F0502020204030204" pitchFamily="34" charset="0"/>
                      </a:endParaRPr>
                    </a:p>
                  </a:txBody>
                  <a:tcPr marR="7620" marT="7620" marB="0" anchor="b"/>
                </a:tc>
                <a:tc>
                  <a:txBody>
                    <a:bodyPr/>
                    <a:lstStyle/>
                    <a:p>
                      <a:pPr algn="r" fontAlgn="b"/>
                      <a:r>
                        <a:rPr lang="en-IN" sz="1100" u="none" strike="noStrike">
                          <a:effectLst/>
                        </a:rPr>
                        <a:t>237</a:t>
                      </a:r>
                      <a:endParaRPr lang="en-IN" sz="11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86009514"/>
                  </a:ext>
                </a:extLst>
              </a:tr>
              <a:tr h="182880">
                <a:tc>
                  <a:txBody>
                    <a:bodyPr/>
                    <a:lstStyle/>
                    <a:p>
                      <a:pPr algn="l" fontAlgn="b"/>
                      <a:r>
                        <a:rPr lang="en-IN" sz="1100" u="none" strike="noStrike">
                          <a:effectLst/>
                        </a:rPr>
                        <a:t>Qtr4</a:t>
                      </a:r>
                      <a:endParaRPr lang="en-IN" sz="1100" b="1" i="0" u="none" strike="noStrike">
                        <a:solidFill>
                          <a:srgbClr val="000000"/>
                        </a:solidFill>
                        <a:effectLst/>
                        <a:latin typeface="Calibri" panose="020F0502020204030204" pitchFamily="34" charset="0"/>
                      </a:endParaRPr>
                    </a:p>
                  </a:txBody>
                  <a:tcPr marR="7620" marT="7620" marB="0" anchor="b"/>
                </a:tc>
                <a:tc>
                  <a:txBody>
                    <a:bodyPr/>
                    <a:lstStyle/>
                    <a:p>
                      <a:pPr algn="r" fontAlgn="b"/>
                      <a:r>
                        <a:rPr lang="en-IN" sz="1100" u="none" strike="noStrike">
                          <a:effectLst/>
                        </a:rPr>
                        <a:t>290</a:t>
                      </a:r>
                      <a:endParaRPr lang="en-IN" sz="11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95597444"/>
                  </a:ext>
                </a:extLst>
              </a:tr>
              <a:tr h="182880">
                <a:tc>
                  <a:txBody>
                    <a:bodyPr/>
                    <a:lstStyle/>
                    <a:p>
                      <a:pPr algn="l" fontAlgn="b"/>
                      <a:r>
                        <a:rPr lang="en-IN" sz="1100" u="none" strike="noStrike">
                          <a:effectLst/>
                        </a:rPr>
                        <a:t>1996</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805</a:t>
                      </a:r>
                      <a:endParaRPr lang="en-IN" sz="11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76621912"/>
                  </a:ext>
                </a:extLst>
              </a:tr>
              <a:tr h="182880">
                <a:tc>
                  <a:txBody>
                    <a:bodyPr/>
                    <a:lstStyle/>
                    <a:p>
                      <a:pPr algn="l" fontAlgn="b"/>
                      <a:r>
                        <a:rPr lang="en-IN" sz="1100" u="none" strike="noStrike">
                          <a:effectLst/>
                        </a:rPr>
                        <a:t>Qtr1</a:t>
                      </a:r>
                      <a:endParaRPr lang="en-IN" sz="1100" b="1" i="0" u="none" strike="noStrike">
                        <a:solidFill>
                          <a:srgbClr val="000000"/>
                        </a:solidFill>
                        <a:effectLst/>
                        <a:latin typeface="Calibri" panose="020F0502020204030204" pitchFamily="34" charset="0"/>
                      </a:endParaRPr>
                    </a:p>
                  </a:txBody>
                  <a:tcPr marR="7620" marT="7620" marB="0" anchor="b"/>
                </a:tc>
                <a:tc>
                  <a:txBody>
                    <a:bodyPr/>
                    <a:lstStyle/>
                    <a:p>
                      <a:pPr algn="r" fontAlgn="b"/>
                      <a:r>
                        <a:rPr lang="en-IN" sz="1100" u="none" strike="noStrike">
                          <a:effectLst/>
                        </a:rPr>
                        <a:t>388</a:t>
                      </a:r>
                      <a:endParaRPr lang="en-IN" sz="11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24656019"/>
                  </a:ext>
                </a:extLst>
              </a:tr>
              <a:tr h="182880">
                <a:tc>
                  <a:txBody>
                    <a:bodyPr/>
                    <a:lstStyle/>
                    <a:p>
                      <a:pPr algn="l" fontAlgn="b"/>
                      <a:r>
                        <a:rPr lang="en-IN" sz="1100" u="none" strike="noStrike">
                          <a:effectLst/>
                        </a:rPr>
                        <a:t>Qtr2</a:t>
                      </a:r>
                      <a:endParaRPr lang="en-IN" sz="1100" b="1" i="0" u="none" strike="noStrike">
                        <a:solidFill>
                          <a:srgbClr val="000000"/>
                        </a:solidFill>
                        <a:effectLst/>
                        <a:latin typeface="Calibri" panose="020F0502020204030204" pitchFamily="34" charset="0"/>
                      </a:endParaRPr>
                    </a:p>
                  </a:txBody>
                  <a:tcPr marR="7620" marT="7620" marB="0" anchor="b"/>
                </a:tc>
                <a:tc>
                  <a:txBody>
                    <a:bodyPr/>
                    <a:lstStyle/>
                    <a:p>
                      <a:pPr algn="r" fontAlgn="b"/>
                      <a:r>
                        <a:rPr lang="en-IN" sz="1100" u="none" strike="noStrike" dirty="0">
                          <a:effectLst/>
                        </a:rPr>
                        <a:t>417</a:t>
                      </a:r>
                      <a:endParaRPr lang="en-IN"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35517297"/>
                  </a:ext>
                </a:extLst>
              </a:tr>
            </a:tbl>
          </a:graphicData>
        </a:graphic>
      </p:graphicFrame>
      <p:sp>
        <p:nvSpPr>
          <p:cNvPr id="6" name="TextBox 5">
            <a:extLst>
              <a:ext uri="{FF2B5EF4-FFF2-40B4-BE49-F238E27FC236}">
                <a16:creationId xmlns:a16="http://schemas.microsoft.com/office/drawing/2014/main" id="{3A7B9512-6C46-A436-9815-78AE9AD32A96}"/>
              </a:ext>
            </a:extLst>
          </p:cNvPr>
          <p:cNvSpPr txBox="1"/>
          <p:nvPr/>
        </p:nvSpPr>
        <p:spPr>
          <a:xfrm>
            <a:off x="7211212" y="820263"/>
            <a:ext cx="4750633" cy="3781035"/>
          </a:xfrm>
          <a:prstGeom prst="rect">
            <a:avLst/>
          </a:prstGeom>
          <a:noFill/>
        </p:spPr>
        <p:txBody>
          <a:bodyPr wrap="square" rtlCol="0">
            <a:spAutoFit/>
          </a:bodyPr>
          <a:lstStyle/>
          <a:p>
            <a:pPr algn="just">
              <a:lnSpc>
                <a:spcPct val="150000"/>
              </a:lnSpc>
            </a:pPr>
            <a:r>
              <a:rPr lang="en-IN" sz="1800" dirty="0"/>
              <a:t>The graph shows the trend for the demand over the years.</a:t>
            </a:r>
            <a:r>
              <a:rPr lang="en-IN" sz="1800" baseline="0" dirty="0"/>
              <a:t> The demand increases over the years and shows the positive trend for the different seasons. In year 1995 the demand was bit high in first half of year, then decreases for the next quarter and increase in the last quarter of the year. In year 1996 we have the data for the half of the year and it shows a increment in demand.</a:t>
            </a:r>
            <a:endParaRPr lang="en-IN" sz="1800" dirty="0"/>
          </a:p>
        </p:txBody>
      </p:sp>
    </p:spTree>
    <p:extLst>
      <p:ext uri="{BB962C8B-B14F-4D97-AF65-F5344CB8AC3E}">
        <p14:creationId xmlns:p14="http://schemas.microsoft.com/office/powerpoint/2010/main" val="2719439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570CA56-C1D0-8C0E-E7D3-0ADE28240820}"/>
              </a:ext>
            </a:extLst>
          </p:cNvPr>
          <p:cNvSpPr/>
          <p:nvPr/>
        </p:nvSpPr>
        <p:spPr>
          <a:xfrm>
            <a:off x="1710614" y="321906"/>
            <a:ext cx="10372530" cy="152089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just"/>
            <a:r>
              <a:rPr lang="en-US" dirty="0"/>
              <a:t>Insights &amp; Recommendation: The Power BI Dashboard provides valuable insights into the companies revenue, performance and operations. It will analyze the customers, products, orders, sales, employees, suppliers, and their demographics. Stakeholders can get the deeper understanding of the customer preferences, best products, revenue, and prepare effective strategies to compete in the market. </a:t>
            </a:r>
            <a:endParaRPr lang="en-IN" dirty="0"/>
          </a:p>
        </p:txBody>
      </p:sp>
      <p:sp>
        <p:nvSpPr>
          <p:cNvPr id="7" name="Rectangle: Rounded Corners 6">
            <a:extLst>
              <a:ext uri="{FF2B5EF4-FFF2-40B4-BE49-F238E27FC236}">
                <a16:creationId xmlns:a16="http://schemas.microsoft.com/office/drawing/2014/main" id="{B8714FB6-7E48-48CA-A55F-4DED16E92647}"/>
              </a:ext>
            </a:extLst>
          </p:cNvPr>
          <p:cNvSpPr/>
          <p:nvPr/>
        </p:nvSpPr>
        <p:spPr>
          <a:xfrm>
            <a:off x="1710614" y="2304661"/>
            <a:ext cx="10372530" cy="152089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just"/>
            <a:r>
              <a:rPr lang="en-US" dirty="0"/>
              <a:t>Report &amp; Presentation: The final deliverable will consist of a detailed report describing the data source, data modeling methodologies, and data cleansing processes used in creating the Power BI dashboard. The report will also include a step-by-step guide on how to interpret the insights and use the dashboard for decision-making. The presentation will showcase the key findings, visualization, and actionable recommendation derived from the dashboard’s analysis. </a:t>
            </a:r>
            <a:endParaRPr lang="en-IN" dirty="0"/>
          </a:p>
        </p:txBody>
      </p:sp>
      <p:sp>
        <p:nvSpPr>
          <p:cNvPr id="10" name="Rectangle: Rounded Corners 9">
            <a:extLst>
              <a:ext uri="{FF2B5EF4-FFF2-40B4-BE49-F238E27FC236}">
                <a16:creationId xmlns:a16="http://schemas.microsoft.com/office/drawing/2014/main" id="{7FD4EB43-7B28-A41E-A278-9F12E2A0C67B}"/>
              </a:ext>
            </a:extLst>
          </p:cNvPr>
          <p:cNvSpPr/>
          <p:nvPr/>
        </p:nvSpPr>
        <p:spPr>
          <a:xfrm>
            <a:off x="1710613" y="4287416"/>
            <a:ext cx="10372530" cy="152089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just"/>
            <a:r>
              <a:rPr lang="en-US" dirty="0"/>
              <a:t>The Power BI Dashboard, along with the report and presentation, will serve as powerful tool for the Northwind Company’s stakeholders. It will empower them to make informed decisions, optimize sales strategies, product verities, suppliers, on time delivery, and enhance the business performance in the competitive traders market. </a:t>
            </a:r>
            <a:endParaRPr lang="en-IN" dirty="0"/>
          </a:p>
        </p:txBody>
      </p:sp>
      <p:pic>
        <p:nvPicPr>
          <p:cNvPr id="3" name="Graphic 2" descr="Lightbulb and gear">
            <a:extLst>
              <a:ext uri="{FF2B5EF4-FFF2-40B4-BE49-F238E27FC236}">
                <a16:creationId xmlns:a16="http://schemas.microsoft.com/office/drawing/2014/main" id="{DB27D095-8F3C-4CAC-9D00-0F09486BCD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6213" y="625151"/>
            <a:ext cx="914400" cy="914400"/>
          </a:xfrm>
          <a:prstGeom prst="rect">
            <a:avLst/>
          </a:prstGeom>
        </p:spPr>
      </p:pic>
      <p:pic>
        <p:nvPicPr>
          <p:cNvPr id="8" name="Graphic 7" descr="Presentation with bar chart RTL">
            <a:extLst>
              <a:ext uri="{FF2B5EF4-FFF2-40B4-BE49-F238E27FC236}">
                <a16:creationId xmlns:a16="http://schemas.microsoft.com/office/drawing/2014/main" id="{9B970CBD-B9D1-E3C5-4F09-6E3193EF83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6213" y="2607906"/>
            <a:ext cx="914400" cy="914400"/>
          </a:xfrm>
          <a:prstGeom prst="rect">
            <a:avLst/>
          </a:prstGeom>
        </p:spPr>
      </p:pic>
      <p:pic>
        <p:nvPicPr>
          <p:cNvPr id="13" name="Graphic 12" descr="Gauge">
            <a:extLst>
              <a:ext uri="{FF2B5EF4-FFF2-40B4-BE49-F238E27FC236}">
                <a16:creationId xmlns:a16="http://schemas.microsoft.com/office/drawing/2014/main" id="{3ED0E685-AD60-417E-0C5A-6C6361C53A7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6213" y="4590661"/>
            <a:ext cx="914400" cy="914400"/>
          </a:xfrm>
          <a:prstGeom prst="rect">
            <a:avLst/>
          </a:prstGeom>
        </p:spPr>
      </p:pic>
    </p:spTree>
    <p:extLst>
      <p:ext uri="{BB962C8B-B14F-4D97-AF65-F5344CB8AC3E}">
        <p14:creationId xmlns:p14="http://schemas.microsoft.com/office/powerpoint/2010/main" val="22439954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331B71-761B-0003-2097-8F39A149379E}"/>
              </a:ext>
            </a:extLst>
          </p:cNvPr>
          <p:cNvSpPr txBox="1"/>
          <p:nvPr/>
        </p:nvSpPr>
        <p:spPr>
          <a:xfrm>
            <a:off x="662473" y="197259"/>
            <a:ext cx="11299372" cy="646331"/>
          </a:xfrm>
          <a:prstGeom prst="rect">
            <a:avLst/>
          </a:prstGeom>
          <a:noFill/>
        </p:spPr>
        <p:txBody>
          <a:bodyPr wrap="square" rtlCol="0">
            <a:spAutoFit/>
          </a:bodyPr>
          <a:lstStyle/>
          <a:p>
            <a:r>
              <a:rPr lang="en-US" b="1" i="0" dirty="0">
                <a:solidFill>
                  <a:srgbClr val="24292E"/>
                </a:solidFill>
                <a:effectLst/>
                <a:latin typeface="Plus Jakarta Sans"/>
              </a:rPr>
              <a:t>Q: </a:t>
            </a:r>
            <a:r>
              <a:rPr lang="en-US" i="0" dirty="0">
                <a:solidFill>
                  <a:srgbClr val="24292E"/>
                </a:solidFill>
                <a:effectLst/>
                <a:latin typeface="Plus Jakarta Sans"/>
              </a:rPr>
              <a:t>Can we identify any outliers or anomalies in product performance or sales using visualizations? How can this information be used for product optimization?</a:t>
            </a:r>
          </a:p>
        </p:txBody>
      </p:sp>
      <p:pic>
        <p:nvPicPr>
          <p:cNvPr id="3" name="Picture 2">
            <a:extLst>
              <a:ext uri="{FF2B5EF4-FFF2-40B4-BE49-F238E27FC236}">
                <a16:creationId xmlns:a16="http://schemas.microsoft.com/office/drawing/2014/main" id="{70D7994F-03CF-1CB9-E55D-6C3C322F4E99}"/>
              </a:ext>
            </a:extLst>
          </p:cNvPr>
          <p:cNvPicPr>
            <a:picLocks noChangeAspect="1"/>
          </p:cNvPicPr>
          <p:nvPr/>
        </p:nvPicPr>
        <p:blipFill>
          <a:blip r:embed="rId2"/>
          <a:stretch>
            <a:fillRect/>
          </a:stretch>
        </p:blipFill>
        <p:spPr>
          <a:xfrm>
            <a:off x="718329" y="843590"/>
            <a:ext cx="2619048" cy="678118"/>
          </a:xfrm>
          <a:prstGeom prst="rect">
            <a:avLst/>
          </a:prstGeom>
        </p:spPr>
      </p:pic>
      <p:pic>
        <p:nvPicPr>
          <p:cNvPr id="4" name="Picture 3">
            <a:extLst>
              <a:ext uri="{FF2B5EF4-FFF2-40B4-BE49-F238E27FC236}">
                <a16:creationId xmlns:a16="http://schemas.microsoft.com/office/drawing/2014/main" id="{63541CE8-ECAF-3BF6-E78E-19FACFD40B2D}"/>
              </a:ext>
            </a:extLst>
          </p:cNvPr>
          <p:cNvPicPr>
            <a:picLocks noChangeAspect="1"/>
          </p:cNvPicPr>
          <p:nvPr/>
        </p:nvPicPr>
        <p:blipFill>
          <a:blip r:embed="rId3"/>
          <a:stretch>
            <a:fillRect/>
          </a:stretch>
        </p:blipFill>
        <p:spPr>
          <a:xfrm>
            <a:off x="3388633" y="843590"/>
            <a:ext cx="8521956" cy="1293247"/>
          </a:xfrm>
          <a:prstGeom prst="rect">
            <a:avLst/>
          </a:prstGeom>
        </p:spPr>
      </p:pic>
      <mc:AlternateContent xmlns:mc="http://schemas.openxmlformats.org/markup-compatibility/2006" xmlns:cx1="http://schemas.microsoft.com/office/drawing/2015/9/8/chartex">
        <mc:Choice Requires="cx1">
          <p:graphicFrame>
            <p:nvGraphicFramePr>
              <p:cNvPr id="5" name="Chart 4">
                <a:extLst>
                  <a:ext uri="{FF2B5EF4-FFF2-40B4-BE49-F238E27FC236}">
                    <a16:creationId xmlns:a16="http://schemas.microsoft.com/office/drawing/2014/main" id="{BC3D66CB-381B-3D5C-4B86-C7BBDFDFBB17}"/>
                  </a:ext>
                </a:extLst>
              </p:cNvPr>
              <p:cNvGraphicFramePr/>
              <p:nvPr>
                <p:extLst>
                  <p:ext uri="{D42A27DB-BD31-4B8C-83A1-F6EECF244321}">
                    <p14:modId xmlns:p14="http://schemas.microsoft.com/office/powerpoint/2010/main" val="1444121592"/>
                  </p:ext>
                </p:extLst>
              </p:nvPr>
            </p:nvGraphicFramePr>
            <p:xfrm>
              <a:off x="713854" y="2235381"/>
              <a:ext cx="3307636" cy="2691182"/>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5" name="Chart 4">
                <a:extLst>
                  <a:ext uri="{FF2B5EF4-FFF2-40B4-BE49-F238E27FC236}">
                    <a16:creationId xmlns:a16="http://schemas.microsoft.com/office/drawing/2014/main" id="{BC3D66CB-381B-3D5C-4B86-C7BBDFDFBB17}"/>
                  </a:ext>
                </a:extLst>
              </p:cNvPr>
              <p:cNvPicPr>
                <a:picLocks noGrp="1" noRot="1" noChangeAspect="1" noMove="1" noResize="1" noEditPoints="1" noAdjustHandles="1" noChangeArrowheads="1" noChangeShapeType="1"/>
              </p:cNvPicPr>
              <p:nvPr/>
            </p:nvPicPr>
            <p:blipFill>
              <a:blip r:embed="rId5"/>
              <a:stretch>
                <a:fillRect/>
              </a:stretch>
            </p:blipFill>
            <p:spPr>
              <a:xfrm>
                <a:off x="713854" y="2235381"/>
                <a:ext cx="3307636" cy="2691182"/>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6" name="Chart 5">
                <a:extLst>
                  <a:ext uri="{FF2B5EF4-FFF2-40B4-BE49-F238E27FC236}">
                    <a16:creationId xmlns:a16="http://schemas.microsoft.com/office/drawing/2014/main" id="{92BB61E9-08A4-8010-934E-3072F65A499A}"/>
                  </a:ext>
                </a:extLst>
              </p:cNvPr>
              <p:cNvGraphicFramePr/>
              <p:nvPr>
                <p:extLst>
                  <p:ext uri="{D42A27DB-BD31-4B8C-83A1-F6EECF244321}">
                    <p14:modId xmlns:p14="http://schemas.microsoft.com/office/powerpoint/2010/main" val="2218049642"/>
                  </p:ext>
                </p:extLst>
              </p:nvPr>
            </p:nvGraphicFramePr>
            <p:xfrm>
              <a:off x="4021490" y="2250076"/>
              <a:ext cx="3099474" cy="2691182"/>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6" name="Chart 5">
                <a:extLst>
                  <a:ext uri="{FF2B5EF4-FFF2-40B4-BE49-F238E27FC236}">
                    <a16:creationId xmlns:a16="http://schemas.microsoft.com/office/drawing/2014/main" id="{92BB61E9-08A4-8010-934E-3072F65A499A}"/>
                  </a:ext>
                </a:extLst>
              </p:cNvPr>
              <p:cNvPicPr>
                <a:picLocks noGrp="1" noRot="1" noChangeAspect="1" noMove="1" noResize="1" noEditPoints="1" noAdjustHandles="1" noChangeArrowheads="1" noChangeShapeType="1"/>
              </p:cNvPicPr>
              <p:nvPr/>
            </p:nvPicPr>
            <p:blipFill>
              <a:blip r:embed="rId7"/>
              <a:stretch>
                <a:fillRect/>
              </a:stretch>
            </p:blipFill>
            <p:spPr>
              <a:xfrm>
                <a:off x="4021490" y="2250076"/>
                <a:ext cx="3099474" cy="2691182"/>
              </a:xfrm>
              <a:prstGeom prst="rect">
                <a:avLst/>
              </a:prstGeom>
            </p:spPr>
          </p:pic>
        </mc:Fallback>
      </mc:AlternateContent>
      <p:sp>
        <p:nvSpPr>
          <p:cNvPr id="8" name="TextBox 7">
            <a:extLst>
              <a:ext uri="{FF2B5EF4-FFF2-40B4-BE49-F238E27FC236}">
                <a16:creationId xmlns:a16="http://schemas.microsoft.com/office/drawing/2014/main" id="{9028427F-6F03-46B0-2143-E8DA005FF24D}"/>
              </a:ext>
            </a:extLst>
          </p:cNvPr>
          <p:cNvSpPr txBox="1"/>
          <p:nvPr/>
        </p:nvSpPr>
        <p:spPr>
          <a:xfrm>
            <a:off x="713853" y="4969957"/>
            <a:ext cx="6526701" cy="1703543"/>
          </a:xfrm>
          <a:prstGeom prst="rect">
            <a:avLst/>
          </a:prstGeom>
          <a:noFill/>
        </p:spPr>
        <p:txBody>
          <a:bodyPr wrap="square">
            <a:spAutoFit/>
          </a:bodyPr>
          <a:lstStyle/>
          <a:p>
            <a:pPr algn="just">
              <a:lnSpc>
                <a:spcPct val="150000"/>
              </a:lnSpc>
            </a:pPr>
            <a:r>
              <a:rPr lang="en-IN" sz="1800" dirty="0"/>
              <a:t>The above figure represents the distribution of price of different products.</a:t>
            </a:r>
            <a:r>
              <a:rPr lang="en-IN" sz="1800" baseline="0" dirty="0"/>
              <a:t> Mostly, the product price lies is in the range of 2nd and 3rd quartile. Only four products whose value is bit larger from the mean value from products price lie outside and called outliers.</a:t>
            </a:r>
            <a:endParaRPr lang="en-IN" sz="1800" dirty="0"/>
          </a:p>
        </p:txBody>
      </p:sp>
      <p:sp>
        <p:nvSpPr>
          <p:cNvPr id="10" name="TextBox 9">
            <a:extLst>
              <a:ext uri="{FF2B5EF4-FFF2-40B4-BE49-F238E27FC236}">
                <a16:creationId xmlns:a16="http://schemas.microsoft.com/office/drawing/2014/main" id="{CF1416E5-9788-EB21-7C2F-55F1CE53755C}"/>
              </a:ext>
            </a:extLst>
          </p:cNvPr>
          <p:cNvSpPr txBox="1"/>
          <p:nvPr/>
        </p:nvSpPr>
        <p:spPr>
          <a:xfrm>
            <a:off x="7126256" y="2221377"/>
            <a:ext cx="4835589" cy="2950038"/>
          </a:xfrm>
          <a:prstGeom prst="rect">
            <a:avLst/>
          </a:prstGeom>
          <a:noFill/>
        </p:spPr>
        <p:txBody>
          <a:bodyPr wrap="square">
            <a:spAutoFit/>
          </a:bodyPr>
          <a:lstStyle/>
          <a:p>
            <a:pPr algn="just">
              <a:lnSpc>
                <a:spcPct val="150000"/>
              </a:lnSpc>
            </a:pPr>
            <a:r>
              <a:rPr lang="en-IN" sz="1800" dirty="0"/>
              <a:t>The figure represents the distribution of sales of different products.</a:t>
            </a:r>
            <a:r>
              <a:rPr lang="en-IN" sz="1800" baseline="0" dirty="0"/>
              <a:t> Mostly the product sales lie in the region of 2nd and 3rd quartile region of box. Few products whose sales are high depicts that the product whose unit price high have high value of sales and therefore they are lying outside and called as outliers.</a:t>
            </a:r>
            <a:endParaRPr lang="en-IN" sz="1800" dirty="0"/>
          </a:p>
        </p:txBody>
      </p:sp>
    </p:spTree>
    <p:extLst>
      <p:ext uri="{BB962C8B-B14F-4D97-AF65-F5344CB8AC3E}">
        <p14:creationId xmlns:p14="http://schemas.microsoft.com/office/powerpoint/2010/main" val="10989724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B840AD-51D7-6161-8A69-C1C12540C865}"/>
              </a:ext>
            </a:extLst>
          </p:cNvPr>
          <p:cNvSpPr txBox="1"/>
          <p:nvPr/>
        </p:nvSpPr>
        <p:spPr>
          <a:xfrm>
            <a:off x="662473" y="197259"/>
            <a:ext cx="11299372" cy="646331"/>
          </a:xfrm>
          <a:prstGeom prst="rect">
            <a:avLst/>
          </a:prstGeom>
          <a:noFill/>
        </p:spPr>
        <p:txBody>
          <a:bodyPr wrap="square" rtlCol="0">
            <a:spAutoFit/>
          </a:bodyPr>
          <a:lstStyle/>
          <a:p>
            <a:r>
              <a:rPr lang="en-US" b="1" i="0" dirty="0">
                <a:solidFill>
                  <a:srgbClr val="24292E"/>
                </a:solidFill>
                <a:effectLst/>
                <a:latin typeface="Plus Jakarta Sans"/>
              </a:rPr>
              <a:t>Q: </a:t>
            </a:r>
            <a:r>
              <a:rPr lang="en-US" i="0" dirty="0">
                <a:solidFill>
                  <a:srgbClr val="24292E"/>
                </a:solidFill>
                <a:effectLst/>
                <a:latin typeface="Plus Jakarta Sans"/>
              </a:rPr>
              <a:t>Are there any correlations between supplier attributes (e.g., location, size, industry) and performance metrics (e.g., on-time delivery, product quality)? Can we explore this visually through scatter plots or heatmaps?</a:t>
            </a:r>
          </a:p>
        </p:txBody>
      </p:sp>
      <p:pic>
        <p:nvPicPr>
          <p:cNvPr id="3" name="Picture 2">
            <a:extLst>
              <a:ext uri="{FF2B5EF4-FFF2-40B4-BE49-F238E27FC236}">
                <a16:creationId xmlns:a16="http://schemas.microsoft.com/office/drawing/2014/main" id="{3C1AB6DA-B0CA-FE3B-779E-5AA9A1E15086}"/>
              </a:ext>
            </a:extLst>
          </p:cNvPr>
          <p:cNvPicPr>
            <a:picLocks noChangeAspect="1"/>
          </p:cNvPicPr>
          <p:nvPr/>
        </p:nvPicPr>
        <p:blipFill>
          <a:blip r:embed="rId2"/>
          <a:stretch>
            <a:fillRect/>
          </a:stretch>
        </p:blipFill>
        <p:spPr>
          <a:xfrm>
            <a:off x="714276" y="843590"/>
            <a:ext cx="7579340" cy="1731659"/>
          </a:xfrm>
          <a:prstGeom prst="rect">
            <a:avLst/>
          </a:prstGeom>
        </p:spPr>
      </p:pic>
      <p:graphicFrame>
        <p:nvGraphicFramePr>
          <p:cNvPr id="4" name="Chart 3">
            <a:extLst>
              <a:ext uri="{FF2B5EF4-FFF2-40B4-BE49-F238E27FC236}">
                <a16:creationId xmlns:a16="http://schemas.microsoft.com/office/drawing/2014/main" id="{2AA6232B-5250-29B0-DF83-F0EE9239D842}"/>
              </a:ext>
            </a:extLst>
          </p:cNvPr>
          <p:cNvGraphicFramePr>
            <a:graphicFrameLocks/>
          </p:cNvGraphicFramePr>
          <p:nvPr>
            <p:extLst>
              <p:ext uri="{D42A27DB-BD31-4B8C-83A1-F6EECF244321}">
                <p14:modId xmlns:p14="http://schemas.microsoft.com/office/powerpoint/2010/main" val="3979850640"/>
              </p:ext>
            </p:extLst>
          </p:nvPr>
        </p:nvGraphicFramePr>
        <p:xfrm>
          <a:off x="695615" y="2649897"/>
          <a:ext cx="3960362" cy="263123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B76A5434-BDDF-76DD-B27A-D5CC2959A27D}"/>
              </a:ext>
            </a:extLst>
          </p:cNvPr>
          <p:cNvGraphicFramePr>
            <a:graphicFrameLocks/>
          </p:cNvGraphicFramePr>
          <p:nvPr>
            <p:extLst>
              <p:ext uri="{D42A27DB-BD31-4B8C-83A1-F6EECF244321}">
                <p14:modId xmlns:p14="http://schemas.microsoft.com/office/powerpoint/2010/main" val="2596036255"/>
              </p:ext>
            </p:extLst>
          </p:nvPr>
        </p:nvGraphicFramePr>
        <p:xfrm>
          <a:off x="4653938" y="2649897"/>
          <a:ext cx="3639677" cy="2631233"/>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B57CC025-FF73-FDF5-6C86-F087ECBE87AA}"/>
              </a:ext>
            </a:extLst>
          </p:cNvPr>
          <p:cNvSpPr txBox="1"/>
          <p:nvPr/>
        </p:nvSpPr>
        <p:spPr>
          <a:xfrm>
            <a:off x="8345419" y="843590"/>
            <a:ext cx="3737725" cy="5027530"/>
          </a:xfrm>
          <a:prstGeom prst="rect">
            <a:avLst/>
          </a:prstGeom>
          <a:noFill/>
        </p:spPr>
        <p:txBody>
          <a:bodyPr wrap="square">
            <a:spAutoFit/>
          </a:bodyPr>
          <a:lstStyle/>
          <a:p>
            <a:pPr algn="just">
              <a:lnSpc>
                <a:spcPct val="150000"/>
              </a:lnSpc>
            </a:pPr>
            <a:r>
              <a:rPr lang="en-IN" sz="1800" dirty="0"/>
              <a:t>The plots represents the correlation between the shippers country and delivery of product on time/product</a:t>
            </a:r>
            <a:r>
              <a:rPr lang="en-IN" sz="1800" baseline="0" dirty="0"/>
              <a:t> quality. Their was no correlation between them because the correlation coefficient value is close to zero. The measures we considered for the cause of not timely delivery and quality is not responsible for it. May be their will be some other factors which can justify the correlation. </a:t>
            </a:r>
            <a:endParaRPr lang="en-IN" sz="1800" dirty="0"/>
          </a:p>
        </p:txBody>
      </p:sp>
    </p:spTree>
    <p:extLst>
      <p:ext uri="{BB962C8B-B14F-4D97-AF65-F5344CB8AC3E}">
        <p14:creationId xmlns:p14="http://schemas.microsoft.com/office/powerpoint/2010/main" val="11399967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C7769E-70C9-F7EC-A5E3-E0B8F5EEC48C}"/>
              </a:ext>
            </a:extLst>
          </p:cNvPr>
          <p:cNvSpPr txBox="1"/>
          <p:nvPr/>
        </p:nvSpPr>
        <p:spPr>
          <a:xfrm>
            <a:off x="662473" y="197259"/>
            <a:ext cx="11299372" cy="646331"/>
          </a:xfrm>
          <a:prstGeom prst="rect">
            <a:avLst/>
          </a:prstGeom>
          <a:noFill/>
        </p:spPr>
        <p:txBody>
          <a:bodyPr wrap="square" rtlCol="0">
            <a:spAutoFit/>
          </a:bodyPr>
          <a:lstStyle/>
          <a:p>
            <a:r>
              <a:rPr lang="en-US" b="1" i="0" dirty="0">
                <a:solidFill>
                  <a:srgbClr val="24292E"/>
                </a:solidFill>
                <a:effectLst/>
                <a:latin typeface="Plus Jakarta Sans"/>
              </a:rPr>
              <a:t>Q: </a:t>
            </a:r>
            <a:r>
              <a:rPr lang="en-IN" dirty="0"/>
              <a:t>How does supplier performance vary across different product categories or departments? Can we visualize this using stacked bar charts or grouped column charts?</a:t>
            </a:r>
          </a:p>
        </p:txBody>
      </p:sp>
      <p:pic>
        <p:nvPicPr>
          <p:cNvPr id="5" name="Picture 4">
            <a:extLst>
              <a:ext uri="{FF2B5EF4-FFF2-40B4-BE49-F238E27FC236}">
                <a16:creationId xmlns:a16="http://schemas.microsoft.com/office/drawing/2014/main" id="{8D51600C-22AD-762E-A7D6-D4AACA7D11DE}"/>
              </a:ext>
            </a:extLst>
          </p:cNvPr>
          <p:cNvPicPr>
            <a:picLocks noChangeAspect="1"/>
          </p:cNvPicPr>
          <p:nvPr/>
        </p:nvPicPr>
        <p:blipFill>
          <a:blip r:embed="rId2"/>
          <a:stretch>
            <a:fillRect/>
          </a:stretch>
        </p:blipFill>
        <p:spPr>
          <a:xfrm>
            <a:off x="718459" y="847812"/>
            <a:ext cx="6904762" cy="1504762"/>
          </a:xfrm>
          <a:prstGeom prst="rect">
            <a:avLst/>
          </a:prstGeom>
        </p:spPr>
      </p:pic>
      <p:graphicFrame>
        <p:nvGraphicFramePr>
          <p:cNvPr id="6" name="Chart 5">
            <a:extLst>
              <a:ext uri="{FF2B5EF4-FFF2-40B4-BE49-F238E27FC236}">
                <a16:creationId xmlns:a16="http://schemas.microsoft.com/office/drawing/2014/main" id="{79F1E400-5E2C-6C98-B34A-08C78F2543CE}"/>
              </a:ext>
            </a:extLst>
          </p:cNvPr>
          <p:cNvGraphicFramePr>
            <a:graphicFrameLocks/>
          </p:cNvGraphicFramePr>
          <p:nvPr>
            <p:extLst>
              <p:ext uri="{D42A27DB-BD31-4B8C-83A1-F6EECF244321}">
                <p14:modId xmlns:p14="http://schemas.microsoft.com/office/powerpoint/2010/main" val="3030423709"/>
              </p:ext>
            </p:extLst>
          </p:nvPr>
        </p:nvGraphicFramePr>
        <p:xfrm>
          <a:off x="662472" y="2352574"/>
          <a:ext cx="8276255" cy="3003197"/>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D991EE08-1B1A-01FE-E357-69E4D55CDE4D}"/>
              </a:ext>
            </a:extLst>
          </p:cNvPr>
          <p:cNvSpPr txBox="1"/>
          <p:nvPr/>
        </p:nvSpPr>
        <p:spPr>
          <a:xfrm>
            <a:off x="718459" y="5246451"/>
            <a:ext cx="11243386" cy="1155188"/>
          </a:xfrm>
          <a:prstGeom prst="rect">
            <a:avLst/>
          </a:prstGeom>
          <a:noFill/>
        </p:spPr>
        <p:txBody>
          <a:bodyPr wrap="square">
            <a:spAutoFit/>
          </a:bodyPr>
          <a:lstStyle/>
          <a:p>
            <a:pPr algn="just">
              <a:lnSpc>
                <a:spcPct val="150000"/>
              </a:lnSpc>
            </a:pPr>
            <a:r>
              <a:rPr lang="en-IN" sz="1600" dirty="0"/>
              <a:t>The above plot represents the performance of</a:t>
            </a:r>
            <a:r>
              <a:rPr lang="en-IN" sz="1600" baseline="0" dirty="0"/>
              <a:t> different suppliers for the products considering the different categories. Mostly suppliers are supplying the only one category of product. Among 29 suppliers only 2 suppliers are there which are supplying the product with 5 categories. The category of product are more leads to more number of orders for the two suppliers. </a:t>
            </a:r>
            <a:endParaRPr lang="en-IN" sz="1600" dirty="0"/>
          </a:p>
        </p:txBody>
      </p:sp>
    </p:spTree>
    <p:extLst>
      <p:ext uri="{BB962C8B-B14F-4D97-AF65-F5344CB8AC3E}">
        <p14:creationId xmlns:p14="http://schemas.microsoft.com/office/powerpoint/2010/main" val="8627852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820DAA-F766-3140-AAB1-3E3C47B7545D}"/>
              </a:ext>
            </a:extLst>
          </p:cNvPr>
          <p:cNvSpPr txBox="1"/>
          <p:nvPr/>
        </p:nvSpPr>
        <p:spPr>
          <a:xfrm>
            <a:off x="662473" y="197259"/>
            <a:ext cx="11299372" cy="646331"/>
          </a:xfrm>
          <a:prstGeom prst="rect">
            <a:avLst/>
          </a:prstGeom>
          <a:noFill/>
        </p:spPr>
        <p:txBody>
          <a:bodyPr wrap="square" rtlCol="0">
            <a:spAutoFit/>
          </a:bodyPr>
          <a:lstStyle/>
          <a:p>
            <a:r>
              <a:rPr lang="en-US" b="1" i="0" dirty="0">
                <a:solidFill>
                  <a:srgbClr val="24292E"/>
                </a:solidFill>
                <a:effectLst/>
                <a:latin typeface="Plus Jakarta Sans"/>
              </a:rPr>
              <a:t>Q: </a:t>
            </a:r>
            <a:r>
              <a:rPr lang="en-US" i="0" dirty="0">
                <a:solidFill>
                  <a:srgbClr val="24292E"/>
                </a:solidFill>
                <a:effectLst/>
                <a:latin typeface="Plus Jakarta Sans"/>
              </a:rPr>
              <a:t>Can we identify any trends or patterns in supplier costs or pricing structures through visualizations? How can this information be used for procurement optimization?</a:t>
            </a:r>
          </a:p>
        </p:txBody>
      </p:sp>
      <p:pic>
        <p:nvPicPr>
          <p:cNvPr id="3" name="Picture 2">
            <a:extLst>
              <a:ext uri="{FF2B5EF4-FFF2-40B4-BE49-F238E27FC236}">
                <a16:creationId xmlns:a16="http://schemas.microsoft.com/office/drawing/2014/main" id="{437BF4EB-AD75-40E5-F8C6-8F2E60C3A509}"/>
              </a:ext>
            </a:extLst>
          </p:cNvPr>
          <p:cNvPicPr>
            <a:picLocks noChangeAspect="1"/>
          </p:cNvPicPr>
          <p:nvPr/>
        </p:nvPicPr>
        <p:blipFill>
          <a:blip r:embed="rId2"/>
          <a:stretch>
            <a:fillRect/>
          </a:stretch>
        </p:blipFill>
        <p:spPr>
          <a:xfrm>
            <a:off x="715408" y="843590"/>
            <a:ext cx="6879710" cy="1537818"/>
          </a:xfrm>
          <a:prstGeom prst="rect">
            <a:avLst/>
          </a:prstGeom>
        </p:spPr>
      </p:pic>
      <p:graphicFrame>
        <p:nvGraphicFramePr>
          <p:cNvPr id="4" name="Chart 3">
            <a:extLst>
              <a:ext uri="{FF2B5EF4-FFF2-40B4-BE49-F238E27FC236}">
                <a16:creationId xmlns:a16="http://schemas.microsoft.com/office/drawing/2014/main" id="{825E6B94-06CD-41F7-CFE7-07D5C1E704E7}"/>
              </a:ext>
            </a:extLst>
          </p:cNvPr>
          <p:cNvGraphicFramePr>
            <a:graphicFrameLocks/>
          </p:cNvGraphicFramePr>
          <p:nvPr>
            <p:extLst>
              <p:ext uri="{D42A27DB-BD31-4B8C-83A1-F6EECF244321}">
                <p14:modId xmlns:p14="http://schemas.microsoft.com/office/powerpoint/2010/main" val="653404654"/>
              </p:ext>
            </p:extLst>
          </p:nvPr>
        </p:nvGraphicFramePr>
        <p:xfrm>
          <a:off x="7648053" y="843589"/>
          <a:ext cx="4313792" cy="2795349"/>
        </p:xfrm>
        <a:graphic>
          <a:graphicData uri="http://schemas.openxmlformats.org/drawingml/2006/chart">
            <c:chart xmlns:c="http://schemas.openxmlformats.org/drawingml/2006/chart" xmlns:r="http://schemas.openxmlformats.org/officeDocument/2006/relationships" r:id="rId3"/>
          </a:graphicData>
        </a:graphic>
      </p:graphicFrame>
      <p:pic>
        <p:nvPicPr>
          <p:cNvPr id="6" name="Picture 5">
            <a:extLst>
              <a:ext uri="{FF2B5EF4-FFF2-40B4-BE49-F238E27FC236}">
                <a16:creationId xmlns:a16="http://schemas.microsoft.com/office/drawing/2014/main" id="{74E1BB69-0308-FC4D-6438-F51157723D9B}"/>
              </a:ext>
            </a:extLst>
          </p:cNvPr>
          <p:cNvPicPr>
            <a:picLocks noChangeAspect="1"/>
          </p:cNvPicPr>
          <p:nvPr/>
        </p:nvPicPr>
        <p:blipFill>
          <a:blip r:embed="rId4"/>
          <a:stretch>
            <a:fillRect/>
          </a:stretch>
        </p:blipFill>
        <p:spPr>
          <a:xfrm>
            <a:off x="717034" y="2381408"/>
            <a:ext cx="5581650" cy="3114675"/>
          </a:xfrm>
          <a:prstGeom prst="rect">
            <a:avLst/>
          </a:prstGeom>
        </p:spPr>
      </p:pic>
      <p:sp>
        <p:nvSpPr>
          <p:cNvPr id="8" name="TextBox 7">
            <a:extLst>
              <a:ext uri="{FF2B5EF4-FFF2-40B4-BE49-F238E27FC236}">
                <a16:creationId xmlns:a16="http://schemas.microsoft.com/office/drawing/2014/main" id="{5DAD4FA2-97B6-E512-C553-E8833B7DD61E}"/>
              </a:ext>
            </a:extLst>
          </p:cNvPr>
          <p:cNvSpPr txBox="1"/>
          <p:nvPr/>
        </p:nvSpPr>
        <p:spPr>
          <a:xfrm>
            <a:off x="715407" y="5496083"/>
            <a:ext cx="11246437" cy="1288045"/>
          </a:xfrm>
          <a:prstGeom prst="rect">
            <a:avLst/>
          </a:prstGeom>
          <a:noFill/>
        </p:spPr>
        <p:txBody>
          <a:bodyPr wrap="square">
            <a:spAutoFit/>
          </a:bodyPr>
          <a:lstStyle/>
          <a:p>
            <a:pPr algn="just">
              <a:lnSpc>
                <a:spcPct val="150000"/>
              </a:lnSpc>
            </a:pPr>
            <a:r>
              <a:rPr lang="en-IN" sz="1800" dirty="0"/>
              <a:t>The above chart is</a:t>
            </a:r>
            <a:r>
              <a:rPr lang="en-IN" sz="1800" baseline="0" dirty="0"/>
              <a:t> a dynamic </a:t>
            </a:r>
            <a:r>
              <a:rPr lang="en-IN" dirty="0"/>
              <a:t>c</a:t>
            </a:r>
            <a:r>
              <a:rPr lang="en-IN" sz="1800" baseline="0" dirty="0"/>
              <a:t>hart showcase the different categories available and product type along with its price tag. This chart helps us in planning of different product purchasing so we can minimise our order price and also provide the product with different varieties.</a:t>
            </a:r>
            <a:endParaRPr lang="en-IN" sz="1800" dirty="0"/>
          </a:p>
        </p:txBody>
      </p:sp>
    </p:spTree>
    <p:extLst>
      <p:ext uri="{BB962C8B-B14F-4D97-AF65-F5344CB8AC3E}">
        <p14:creationId xmlns:p14="http://schemas.microsoft.com/office/powerpoint/2010/main" val="35155965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C5011F-3B6D-5142-BA6B-7EFF0F7DA7B0}"/>
              </a:ext>
            </a:extLst>
          </p:cNvPr>
          <p:cNvSpPr txBox="1"/>
          <p:nvPr/>
        </p:nvSpPr>
        <p:spPr>
          <a:xfrm>
            <a:off x="662473" y="197259"/>
            <a:ext cx="11299372" cy="461665"/>
          </a:xfrm>
          <a:prstGeom prst="rect">
            <a:avLst/>
          </a:prstGeom>
          <a:noFill/>
        </p:spPr>
        <p:txBody>
          <a:bodyPr wrap="square" rtlCol="0">
            <a:spAutoFit/>
          </a:bodyPr>
          <a:lstStyle/>
          <a:p>
            <a:r>
              <a:rPr lang="en-US" sz="2400" b="1" i="0" dirty="0">
                <a:solidFill>
                  <a:srgbClr val="0070C0"/>
                </a:solidFill>
                <a:effectLst/>
                <a:latin typeface="Plus Jakarta Sans"/>
              </a:rPr>
              <a:t>Conclusions</a:t>
            </a:r>
            <a:endParaRPr lang="en-US" b="1" i="0" dirty="0">
              <a:solidFill>
                <a:srgbClr val="0070C0"/>
              </a:solidFill>
              <a:effectLst/>
              <a:latin typeface="Plus Jakarta Sans"/>
            </a:endParaRPr>
          </a:p>
        </p:txBody>
      </p:sp>
      <p:sp>
        <p:nvSpPr>
          <p:cNvPr id="4" name="TextBox 3">
            <a:extLst>
              <a:ext uri="{FF2B5EF4-FFF2-40B4-BE49-F238E27FC236}">
                <a16:creationId xmlns:a16="http://schemas.microsoft.com/office/drawing/2014/main" id="{E80197C3-8663-2C06-6584-79750CF0CE4F}"/>
              </a:ext>
            </a:extLst>
          </p:cNvPr>
          <p:cNvSpPr txBox="1"/>
          <p:nvPr/>
        </p:nvSpPr>
        <p:spPr>
          <a:xfrm>
            <a:off x="718456" y="684966"/>
            <a:ext cx="11103427" cy="5858527"/>
          </a:xfrm>
          <a:prstGeom prst="rect">
            <a:avLst/>
          </a:prstGeom>
          <a:noFill/>
        </p:spPr>
        <p:txBody>
          <a:bodyPr wrap="square">
            <a:spAutoFit/>
          </a:bodyPr>
          <a:lstStyle/>
          <a:p>
            <a:pPr algn="just">
              <a:lnSpc>
                <a:spcPct val="150000"/>
              </a:lnSpc>
            </a:pPr>
            <a:r>
              <a:rPr lang="en-IN" sz="1800" b="1" dirty="0">
                <a:solidFill>
                  <a:schemeClr val="accent5">
                    <a:lumMod val="75000"/>
                  </a:schemeClr>
                </a:solidFill>
              </a:rPr>
              <a:t>Product Analysis: </a:t>
            </a:r>
            <a:r>
              <a:rPr lang="en-IN" sz="1800" dirty="0"/>
              <a:t>There are 77 types or products categorised in 8 categories</a:t>
            </a:r>
            <a:r>
              <a:rPr lang="en-IN" dirty="0"/>
              <a:t>. Mostly orders includes Beverages (19%), Dairy products (18%), Confections (15%), and Seafood (15%). Most likable products belongs to Dairy products, Confections and Seafood.</a:t>
            </a:r>
          </a:p>
          <a:p>
            <a:pPr algn="just">
              <a:lnSpc>
                <a:spcPct val="150000"/>
              </a:lnSpc>
            </a:pPr>
            <a:r>
              <a:rPr lang="en-IN" b="1" dirty="0">
                <a:solidFill>
                  <a:schemeClr val="accent5">
                    <a:lumMod val="75000"/>
                  </a:schemeClr>
                </a:solidFill>
              </a:rPr>
              <a:t>Customer Analysis: </a:t>
            </a:r>
            <a:r>
              <a:rPr lang="en-IN" dirty="0"/>
              <a:t>The European continent have highest number of customers. SP region in UK have highest number of customers. Customer acquisition is increases throughout the timeline and have a sudden fall after end or 2</a:t>
            </a:r>
            <a:r>
              <a:rPr lang="en-IN" baseline="30000" dirty="0"/>
              <a:t>nd</a:t>
            </a:r>
            <a:r>
              <a:rPr lang="en-IN" dirty="0"/>
              <a:t> quarter on 1996 because month June be considered as a financial end year.</a:t>
            </a:r>
          </a:p>
          <a:p>
            <a:pPr algn="just">
              <a:lnSpc>
                <a:spcPct val="150000"/>
              </a:lnSpc>
            </a:pPr>
            <a:r>
              <a:rPr lang="en-IN" sz="1800" b="1" dirty="0">
                <a:solidFill>
                  <a:schemeClr val="accent5">
                    <a:lumMod val="75000"/>
                  </a:schemeClr>
                </a:solidFill>
              </a:rPr>
              <a:t>Order Analysis: </a:t>
            </a:r>
            <a:r>
              <a:rPr lang="en-IN" sz="1800" dirty="0"/>
              <a:t>Total 2155 orders has been delivered till the year 1996 &amp; have 28 days of processing time, and 21 days of shipment. The orders are increasing throughout the time line &amp; have a sudden fall after the end of 2</a:t>
            </a:r>
            <a:r>
              <a:rPr lang="en-IN" sz="1800" baseline="30000" dirty="0"/>
              <a:t>nd</a:t>
            </a:r>
            <a:r>
              <a:rPr lang="en-IN" sz="1800" dirty="0"/>
              <a:t> quarter of 1996.</a:t>
            </a:r>
          </a:p>
          <a:p>
            <a:pPr algn="just">
              <a:lnSpc>
                <a:spcPct val="150000"/>
              </a:lnSpc>
            </a:pPr>
            <a:r>
              <a:rPr lang="en-IN" b="1" dirty="0">
                <a:solidFill>
                  <a:schemeClr val="accent5">
                    <a:lumMod val="75000"/>
                  </a:schemeClr>
                </a:solidFill>
              </a:rPr>
              <a:t>Sales Analysis: </a:t>
            </a:r>
            <a:r>
              <a:rPr lang="en-IN" dirty="0"/>
              <a:t>Total sales of 1.3M have been completed. Highest sales registered for the category Beverages followed by Dairy products, Confections, and Meat/Poultry. June is considered as the year end and sales increases throughout the timeline. The sales representative have 71% contribution in total sales.</a:t>
            </a:r>
          </a:p>
          <a:p>
            <a:pPr algn="just">
              <a:lnSpc>
                <a:spcPct val="150000"/>
              </a:lnSpc>
            </a:pPr>
            <a:r>
              <a:rPr lang="en-IN" b="1" dirty="0">
                <a:solidFill>
                  <a:schemeClr val="accent5">
                    <a:lumMod val="75000"/>
                  </a:schemeClr>
                </a:solidFill>
              </a:rPr>
              <a:t>Employee</a:t>
            </a:r>
            <a:r>
              <a:rPr lang="en-IN" sz="1800" b="1" dirty="0">
                <a:solidFill>
                  <a:schemeClr val="accent5">
                    <a:lumMod val="75000"/>
                  </a:schemeClr>
                </a:solidFill>
              </a:rPr>
              <a:t> Anal</a:t>
            </a:r>
            <a:r>
              <a:rPr lang="en-IN" b="1" dirty="0">
                <a:solidFill>
                  <a:schemeClr val="accent5">
                    <a:lumMod val="75000"/>
                  </a:schemeClr>
                </a:solidFill>
              </a:rPr>
              <a:t>ysis: </a:t>
            </a:r>
            <a:r>
              <a:rPr lang="en-IN" dirty="0"/>
              <a:t>There are total 9 employees in 4 department handling the total orders worth of 1.3M. Most of the orders are completed by the sales representatives &amp; have a 30 years of average tenure. </a:t>
            </a:r>
            <a:r>
              <a:rPr lang="en-IN" sz="1800" dirty="0"/>
              <a:t>   </a:t>
            </a:r>
          </a:p>
        </p:txBody>
      </p:sp>
    </p:spTree>
    <p:extLst>
      <p:ext uri="{BB962C8B-B14F-4D97-AF65-F5344CB8AC3E}">
        <p14:creationId xmlns:p14="http://schemas.microsoft.com/office/powerpoint/2010/main" val="9682031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80197C3-8663-2C06-6584-79750CF0CE4F}"/>
              </a:ext>
            </a:extLst>
          </p:cNvPr>
          <p:cNvSpPr txBox="1"/>
          <p:nvPr/>
        </p:nvSpPr>
        <p:spPr>
          <a:xfrm>
            <a:off x="718456" y="684966"/>
            <a:ext cx="11103427" cy="2534540"/>
          </a:xfrm>
          <a:prstGeom prst="rect">
            <a:avLst/>
          </a:prstGeom>
          <a:noFill/>
        </p:spPr>
        <p:txBody>
          <a:bodyPr wrap="square">
            <a:spAutoFit/>
          </a:bodyPr>
          <a:lstStyle/>
          <a:p>
            <a:pPr algn="just">
              <a:lnSpc>
                <a:spcPct val="150000"/>
              </a:lnSpc>
            </a:pPr>
            <a:r>
              <a:rPr lang="en-IN" b="1" dirty="0">
                <a:solidFill>
                  <a:schemeClr val="accent5">
                    <a:lumMod val="75000"/>
                  </a:schemeClr>
                </a:solidFill>
              </a:rPr>
              <a:t>Supplier</a:t>
            </a:r>
            <a:r>
              <a:rPr lang="en-IN" sz="1800" b="1" dirty="0">
                <a:solidFill>
                  <a:schemeClr val="accent5">
                    <a:lumMod val="75000"/>
                  </a:schemeClr>
                </a:solidFill>
              </a:rPr>
              <a:t> Analysis: </a:t>
            </a:r>
            <a:r>
              <a:rPr lang="en-IN" sz="1800" dirty="0"/>
              <a:t>There are total 29 suppliers distributing the product to 16 countries. The highest revenue registered by Aux Joyen followed by Plutzer gai Paturage and Pavlora Ltd. Maximum discount offered by Escargo Nouveax.</a:t>
            </a:r>
          </a:p>
          <a:p>
            <a:pPr algn="just">
              <a:lnSpc>
                <a:spcPct val="150000"/>
              </a:lnSpc>
            </a:pPr>
            <a:r>
              <a:rPr lang="en-IN" b="1" dirty="0">
                <a:solidFill>
                  <a:schemeClr val="accent5">
                    <a:lumMod val="75000"/>
                  </a:schemeClr>
                </a:solidFill>
              </a:rPr>
              <a:t>Freight Analysis: </a:t>
            </a:r>
            <a:r>
              <a:rPr lang="en-IN" dirty="0"/>
              <a:t>The company have 3 shipping modes or suppliers and 16 shipping countries. The highest cost paid by Austria for the shipments. There is a strong +ve correlation between the number of orders and freight charges. </a:t>
            </a:r>
            <a:endParaRPr lang="en-IN" sz="1800" dirty="0"/>
          </a:p>
        </p:txBody>
      </p:sp>
    </p:spTree>
    <p:extLst>
      <p:ext uri="{BB962C8B-B14F-4D97-AF65-F5344CB8AC3E}">
        <p14:creationId xmlns:p14="http://schemas.microsoft.com/office/powerpoint/2010/main" val="24656541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C384DBE-13AC-014C-093B-49E2F7A3A1C7}"/>
              </a:ext>
            </a:extLst>
          </p:cNvPr>
          <p:cNvSpPr/>
          <p:nvPr/>
        </p:nvSpPr>
        <p:spPr>
          <a:xfrm rot="21312067">
            <a:off x="3543538" y="2705725"/>
            <a:ext cx="5104924" cy="1446550"/>
          </a:xfrm>
          <a:prstGeom prst="rect">
            <a:avLst/>
          </a:prstGeom>
          <a:noFill/>
        </p:spPr>
        <p:txBody>
          <a:bodyPr wrap="none" lIns="91440" tIns="45720" rIns="91440" bIns="45720">
            <a:spAutoFit/>
          </a:bodyPr>
          <a:lstStyle/>
          <a:p>
            <a:pPr algn="ctr"/>
            <a:r>
              <a:rPr lang="en-US" sz="8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glow rad="101600">
                    <a:schemeClr val="accent4">
                      <a:satMod val="175000"/>
                      <a:alpha val="40000"/>
                    </a:schemeClr>
                  </a:glow>
                  <a:reflection blurRad="6350" stA="53000" endA="300" endPos="35500" dir="5400000" sy="-90000" algn="bl" rotWithShape="0"/>
                </a:effectLst>
              </a:rPr>
              <a:t>Thank You</a:t>
            </a:r>
          </a:p>
        </p:txBody>
      </p:sp>
      <p:pic>
        <p:nvPicPr>
          <p:cNvPr id="4" name="Graphic 3" descr="Thumbs up sign">
            <a:extLst>
              <a:ext uri="{FF2B5EF4-FFF2-40B4-BE49-F238E27FC236}">
                <a16:creationId xmlns:a16="http://schemas.microsoft.com/office/drawing/2014/main" id="{8DD1AE85-B51F-0D94-E3C9-5BDF0FECDC7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4472" y="2822510"/>
            <a:ext cx="914400" cy="914400"/>
          </a:xfrm>
          <a:prstGeom prst="rect">
            <a:avLst/>
          </a:prstGeom>
          <a:scene3d>
            <a:camera prst="orthographicFront"/>
            <a:lightRig rig="threePt" dir="t"/>
          </a:scene3d>
          <a:sp3d>
            <a:bevelT prst="relaxedInset"/>
          </a:sp3d>
        </p:spPr>
      </p:pic>
    </p:spTree>
    <p:extLst>
      <p:ext uri="{BB962C8B-B14F-4D97-AF65-F5344CB8AC3E}">
        <p14:creationId xmlns:p14="http://schemas.microsoft.com/office/powerpoint/2010/main" val="4058861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71D3D4-CA26-0652-9F0D-AF3D5BA21330}"/>
              </a:ext>
            </a:extLst>
          </p:cNvPr>
          <p:cNvPicPr>
            <a:picLocks noChangeAspect="1"/>
          </p:cNvPicPr>
          <p:nvPr/>
        </p:nvPicPr>
        <p:blipFill>
          <a:blip r:embed="rId2"/>
          <a:stretch>
            <a:fillRect/>
          </a:stretch>
        </p:blipFill>
        <p:spPr>
          <a:xfrm>
            <a:off x="0" y="625151"/>
            <a:ext cx="12192000" cy="6232849"/>
          </a:xfrm>
          <a:prstGeom prst="rect">
            <a:avLst/>
          </a:prstGeom>
        </p:spPr>
      </p:pic>
      <p:sp>
        <p:nvSpPr>
          <p:cNvPr id="6" name="TextBox 5">
            <a:extLst>
              <a:ext uri="{FF2B5EF4-FFF2-40B4-BE49-F238E27FC236}">
                <a16:creationId xmlns:a16="http://schemas.microsoft.com/office/drawing/2014/main" id="{2582AD28-EB8F-641B-F7FA-BD34DB7E0C55}"/>
              </a:ext>
            </a:extLst>
          </p:cNvPr>
          <p:cNvSpPr txBox="1"/>
          <p:nvPr/>
        </p:nvSpPr>
        <p:spPr>
          <a:xfrm>
            <a:off x="1436914" y="139959"/>
            <a:ext cx="4394719" cy="369332"/>
          </a:xfrm>
          <a:prstGeom prst="rect">
            <a:avLst/>
          </a:prstGeom>
          <a:noFill/>
        </p:spPr>
        <p:txBody>
          <a:bodyPr wrap="square" rtlCol="0">
            <a:spAutoFit/>
          </a:bodyPr>
          <a:lstStyle/>
          <a:p>
            <a:r>
              <a:rPr lang="en-US" dirty="0"/>
              <a:t>ER Diagram</a:t>
            </a:r>
            <a:endParaRPr lang="en-IN" dirty="0"/>
          </a:p>
        </p:txBody>
      </p:sp>
    </p:spTree>
    <p:extLst>
      <p:ext uri="{BB962C8B-B14F-4D97-AF65-F5344CB8AC3E}">
        <p14:creationId xmlns:p14="http://schemas.microsoft.com/office/powerpoint/2010/main" val="2389468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9FD899-3C66-DF9E-FE1D-B37B8C5DBD18}"/>
              </a:ext>
            </a:extLst>
          </p:cNvPr>
          <p:cNvSpPr/>
          <p:nvPr/>
        </p:nvSpPr>
        <p:spPr>
          <a:xfrm>
            <a:off x="3190620" y="2551836"/>
            <a:ext cx="5990701" cy="1805559"/>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91440" tIns="45720" rIns="91440" bIns="45720">
            <a:spAutoFit/>
          </a:bodyPr>
          <a:lstStyle/>
          <a:p>
            <a:pPr algn="ctr"/>
            <a:r>
              <a:rPr lang="en-US" sz="5400" b="1" dirty="0">
                <a:ln w="9525">
                  <a:solidFill>
                    <a:schemeClr val="bg1"/>
                  </a:solidFill>
                  <a:prstDash val="solid"/>
                </a:ln>
                <a:solidFill>
                  <a:srgbClr val="002060"/>
                </a:solidFill>
                <a:effectLst>
                  <a:outerShdw blurRad="12700" dist="38100" dir="2700000" algn="tl" rotWithShape="0">
                    <a:schemeClr val="accent5">
                      <a:lumMod val="60000"/>
                      <a:lumOff val="40000"/>
                    </a:schemeClr>
                  </a:outerShdw>
                </a:effectLst>
              </a:rPr>
              <a:t>Power BI Problems </a:t>
            </a:r>
          </a:p>
          <a:p>
            <a:pPr algn="ctr"/>
            <a:r>
              <a:rPr lang="en-US" sz="5400" b="1" dirty="0">
                <a:ln w="9525">
                  <a:solidFill>
                    <a:schemeClr val="bg1"/>
                  </a:solidFill>
                  <a:prstDash val="solid"/>
                </a:ln>
                <a:solidFill>
                  <a:srgbClr val="002060"/>
                </a:solidFill>
                <a:effectLst>
                  <a:outerShdw blurRad="12700" dist="38100" dir="2700000" algn="tl" rotWithShape="0">
                    <a:schemeClr val="accent5">
                      <a:lumMod val="60000"/>
                      <a:lumOff val="40000"/>
                    </a:schemeClr>
                  </a:outerShdw>
                </a:effectLst>
              </a:rPr>
              <a:t>Statement</a:t>
            </a:r>
          </a:p>
        </p:txBody>
      </p:sp>
    </p:spTree>
    <p:extLst>
      <p:ext uri="{BB962C8B-B14F-4D97-AF65-F5344CB8AC3E}">
        <p14:creationId xmlns:p14="http://schemas.microsoft.com/office/powerpoint/2010/main" val="2038269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6405A8-CD54-36F6-FE4D-3F2266568907}"/>
              </a:ext>
            </a:extLst>
          </p:cNvPr>
          <p:cNvPicPr>
            <a:picLocks noChangeAspect="1"/>
          </p:cNvPicPr>
          <p:nvPr/>
        </p:nvPicPr>
        <p:blipFill>
          <a:blip r:embed="rId2"/>
          <a:stretch>
            <a:fillRect/>
          </a:stretch>
        </p:blipFill>
        <p:spPr>
          <a:xfrm>
            <a:off x="697959" y="0"/>
            <a:ext cx="10609462" cy="6858000"/>
          </a:xfrm>
          <a:prstGeom prst="rect">
            <a:avLst/>
          </a:prstGeom>
        </p:spPr>
      </p:pic>
    </p:spTree>
    <p:extLst>
      <p:ext uri="{BB962C8B-B14F-4D97-AF65-F5344CB8AC3E}">
        <p14:creationId xmlns:p14="http://schemas.microsoft.com/office/powerpoint/2010/main" val="1797498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1A5D4B-84F3-1918-88C2-424662003BAE}"/>
              </a:ext>
            </a:extLst>
          </p:cNvPr>
          <p:cNvSpPr txBox="1"/>
          <p:nvPr/>
        </p:nvSpPr>
        <p:spPr>
          <a:xfrm>
            <a:off x="662473" y="186611"/>
            <a:ext cx="11299372" cy="923330"/>
          </a:xfrm>
          <a:prstGeom prst="rect">
            <a:avLst/>
          </a:prstGeom>
          <a:noFill/>
        </p:spPr>
        <p:txBody>
          <a:bodyPr wrap="square" rtlCol="0">
            <a:spAutoFit/>
          </a:bodyPr>
          <a:lstStyle/>
          <a:p>
            <a:r>
              <a:rPr lang="en-US" b="1" dirty="0">
                <a:solidFill>
                  <a:schemeClr val="dk1"/>
                </a:solidFill>
              </a:rPr>
              <a:t>Q1: </a:t>
            </a:r>
            <a:r>
              <a:rPr lang="en-US" dirty="0">
                <a:solidFill>
                  <a:schemeClr val="dk1"/>
                </a:solidFill>
              </a:rPr>
              <a:t>How does customer distribution vary across different regions or customer segments? Can we visualize it on a map or bar chart?</a:t>
            </a:r>
          </a:p>
          <a:p>
            <a:endParaRPr lang="en-IN" dirty="0"/>
          </a:p>
        </p:txBody>
      </p:sp>
      <p:pic>
        <p:nvPicPr>
          <p:cNvPr id="4" name="Picture 3">
            <a:extLst>
              <a:ext uri="{FF2B5EF4-FFF2-40B4-BE49-F238E27FC236}">
                <a16:creationId xmlns:a16="http://schemas.microsoft.com/office/drawing/2014/main" id="{43894AE4-74AC-D6F5-11AC-1DAA4D9B4B0D}"/>
              </a:ext>
            </a:extLst>
          </p:cNvPr>
          <p:cNvPicPr>
            <a:picLocks noChangeAspect="1"/>
          </p:cNvPicPr>
          <p:nvPr/>
        </p:nvPicPr>
        <p:blipFill>
          <a:blip r:embed="rId2"/>
          <a:stretch>
            <a:fillRect/>
          </a:stretch>
        </p:blipFill>
        <p:spPr>
          <a:xfrm>
            <a:off x="771331" y="3429000"/>
            <a:ext cx="4456729" cy="3323803"/>
          </a:xfrm>
          <a:prstGeom prst="rect">
            <a:avLst/>
          </a:prstGeom>
        </p:spPr>
      </p:pic>
      <p:pic>
        <p:nvPicPr>
          <p:cNvPr id="6" name="Picture 5">
            <a:extLst>
              <a:ext uri="{FF2B5EF4-FFF2-40B4-BE49-F238E27FC236}">
                <a16:creationId xmlns:a16="http://schemas.microsoft.com/office/drawing/2014/main" id="{85813167-4D83-4483-AD3A-7DA61214E4E4}"/>
              </a:ext>
            </a:extLst>
          </p:cNvPr>
          <p:cNvPicPr>
            <a:picLocks noChangeAspect="1"/>
          </p:cNvPicPr>
          <p:nvPr/>
        </p:nvPicPr>
        <p:blipFill>
          <a:blip r:embed="rId3"/>
          <a:stretch>
            <a:fillRect/>
          </a:stretch>
        </p:blipFill>
        <p:spPr>
          <a:xfrm>
            <a:off x="774440" y="771421"/>
            <a:ext cx="4453619" cy="2657580"/>
          </a:xfrm>
          <a:prstGeom prst="rect">
            <a:avLst/>
          </a:prstGeom>
        </p:spPr>
      </p:pic>
      <p:sp>
        <p:nvSpPr>
          <p:cNvPr id="7" name="TextBox 6">
            <a:extLst>
              <a:ext uri="{FF2B5EF4-FFF2-40B4-BE49-F238E27FC236}">
                <a16:creationId xmlns:a16="http://schemas.microsoft.com/office/drawing/2014/main" id="{E3738ECC-FC66-CC86-5A24-98406627C707}"/>
              </a:ext>
            </a:extLst>
          </p:cNvPr>
          <p:cNvSpPr txBox="1"/>
          <p:nvPr/>
        </p:nvSpPr>
        <p:spPr>
          <a:xfrm>
            <a:off x="5542384" y="663917"/>
            <a:ext cx="6419461" cy="4108817"/>
          </a:xfrm>
          <a:prstGeom prst="rect">
            <a:avLst/>
          </a:prstGeom>
          <a:noFill/>
        </p:spPr>
        <p:txBody>
          <a:bodyPr wrap="square" rtlCol="0">
            <a:spAutoFit/>
          </a:bodyPr>
          <a:lstStyle/>
          <a:p>
            <a:pPr algn="just">
              <a:lnSpc>
                <a:spcPct val="150000"/>
              </a:lnSpc>
            </a:pPr>
            <a:r>
              <a:rPr lang="en-US" dirty="0">
                <a:solidFill>
                  <a:schemeClr val="dk1"/>
                </a:solidFill>
              </a:rPr>
              <a:t>Gleaning from the customer analysis, it becomes apparent that the region named SP will have the highest number of customers. Apart from the remaining 17 regions. The SP region lies in the country UK. The other report showcase the demographic distribution of orders across the customer countries. The bubble size indicates the number of order placed and number of bubbles indicates the customers in that region. The bubble intensity is high in the European continent and hance the number of customer are more in that region. </a:t>
            </a:r>
          </a:p>
          <a:p>
            <a:endParaRPr lang="en-IN" dirty="0"/>
          </a:p>
        </p:txBody>
      </p:sp>
    </p:spTree>
    <p:extLst>
      <p:ext uri="{BB962C8B-B14F-4D97-AF65-F5344CB8AC3E}">
        <p14:creationId xmlns:p14="http://schemas.microsoft.com/office/powerpoint/2010/main" val="2701960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DAD142-C5E0-7EB6-11C0-742170F432C6}"/>
              </a:ext>
            </a:extLst>
          </p:cNvPr>
          <p:cNvSpPr txBox="1"/>
          <p:nvPr/>
        </p:nvSpPr>
        <p:spPr>
          <a:xfrm>
            <a:off x="662473" y="186611"/>
            <a:ext cx="11299372" cy="369332"/>
          </a:xfrm>
          <a:prstGeom prst="rect">
            <a:avLst/>
          </a:prstGeom>
          <a:noFill/>
        </p:spPr>
        <p:txBody>
          <a:bodyPr wrap="square" rtlCol="0">
            <a:spAutoFit/>
          </a:bodyPr>
          <a:lstStyle/>
          <a:p>
            <a:pPr algn="l"/>
            <a:r>
              <a:rPr lang="en-US" b="1" dirty="0">
                <a:solidFill>
                  <a:schemeClr val="dk1"/>
                </a:solidFill>
              </a:rPr>
              <a:t>Q2: </a:t>
            </a:r>
            <a:r>
              <a:rPr lang="en-US" b="0" i="0" dirty="0">
                <a:solidFill>
                  <a:srgbClr val="24292E"/>
                </a:solidFill>
                <a:effectLst/>
                <a:latin typeface="Plus Jakarta Sans"/>
              </a:rPr>
              <a:t>What is the trend in customer acquisition over time? Can we create a line chart or area chart to display it?</a:t>
            </a:r>
          </a:p>
        </p:txBody>
      </p:sp>
      <p:pic>
        <p:nvPicPr>
          <p:cNvPr id="4" name="Picture 3">
            <a:extLst>
              <a:ext uri="{FF2B5EF4-FFF2-40B4-BE49-F238E27FC236}">
                <a16:creationId xmlns:a16="http://schemas.microsoft.com/office/drawing/2014/main" id="{A547D02A-EFFD-B7F5-4AAA-774684C77BE6}"/>
              </a:ext>
            </a:extLst>
          </p:cNvPr>
          <p:cNvPicPr>
            <a:picLocks noChangeAspect="1"/>
          </p:cNvPicPr>
          <p:nvPr/>
        </p:nvPicPr>
        <p:blipFill rotWithShape="1">
          <a:blip r:embed="rId2"/>
          <a:srcRect l="616" t="1291" r="996" b="1830"/>
          <a:stretch/>
        </p:blipFill>
        <p:spPr>
          <a:xfrm>
            <a:off x="727788" y="653142"/>
            <a:ext cx="5924939" cy="3349690"/>
          </a:xfrm>
          <a:prstGeom prst="rect">
            <a:avLst/>
          </a:prstGeom>
        </p:spPr>
      </p:pic>
      <p:pic>
        <p:nvPicPr>
          <p:cNvPr id="6" name="Picture 5">
            <a:extLst>
              <a:ext uri="{FF2B5EF4-FFF2-40B4-BE49-F238E27FC236}">
                <a16:creationId xmlns:a16="http://schemas.microsoft.com/office/drawing/2014/main" id="{D368B0EF-6D31-4DB3-CEE8-58780E1C46F7}"/>
              </a:ext>
            </a:extLst>
          </p:cNvPr>
          <p:cNvPicPr>
            <a:picLocks noChangeAspect="1"/>
          </p:cNvPicPr>
          <p:nvPr/>
        </p:nvPicPr>
        <p:blipFill>
          <a:blip r:embed="rId3"/>
          <a:stretch>
            <a:fillRect/>
          </a:stretch>
        </p:blipFill>
        <p:spPr>
          <a:xfrm>
            <a:off x="727788" y="4002832"/>
            <a:ext cx="3351883" cy="1744824"/>
          </a:xfrm>
          <a:prstGeom prst="rect">
            <a:avLst/>
          </a:prstGeom>
        </p:spPr>
      </p:pic>
      <p:pic>
        <p:nvPicPr>
          <p:cNvPr id="8" name="Picture 7">
            <a:extLst>
              <a:ext uri="{FF2B5EF4-FFF2-40B4-BE49-F238E27FC236}">
                <a16:creationId xmlns:a16="http://schemas.microsoft.com/office/drawing/2014/main" id="{FE37ED19-0640-6BC7-C06B-508BE5438A62}"/>
              </a:ext>
            </a:extLst>
          </p:cNvPr>
          <p:cNvPicPr>
            <a:picLocks noChangeAspect="1"/>
          </p:cNvPicPr>
          <p:nvPr/>
        </p:nvPicPr>
        <p:blipFill rotWithShape="1">
          <a:blip r:embed="rId4"/>
          <a:srcRect t="2508" b="1"/>
          <a:stretch/>
        </p:blipFill>
        <p:spPr>
          <a:xfrm>
            <a:off x="4079671" y="4013607"/>
            <a:ext cx="2573056" cy="1744824"/>
          </a:xfrm>
          <a:prstGeom prst="rect">
            <a:avLst/>
          </a:prstGeom>
        </p:spPr>
      </p:pic>
      <p:sp>
        <p:nvSpPr>
          <p:cNvPr id="9" name="TextBox 8">
            <a:extLst>
              <a:ext uri="{FF2B5EF4-FFF2-40B4-BE49-F238E27FC236}">
                <a16:creationId xmlns:a16="http://schemas.microsoft.com/office/drawing/2014/main" id="{BCA432B0-4468-C149-21FD-9F5BD2FBE5C1}"/>
              </a:ext>
            </a:extLst>
          </p:cNvPr>
          <p:cNvSpPr txBox="1"/>
          <p:nvPr/>
        </p:nvSpPr>
        <p:spPr>
          <a:xfrm>
            <a:off x="6774024" y="663917"/>
            <a:ext cx="5187821" cy="5770811"/>
          </a:xfrm>
          <a:prstGeom prst="rect">
            <a:avLst/>
          </a:prstGeom>
          <a:noFill/>
        </p:spPr>
        <p:txBody>
          <a:bodyPr wrap="square" rtlCol="0">
            <a:spAutoFit/>
          </a:bodyPr>
          <a:lstStyle/>
          <a:p>
            <a:pPr algn="just">
              <a:lnSpc>
                <a:spcPct val="150000"/>
              </a:lnSpc>
            </a:pPr>
            <a:r>
              <a:rPr lang="en-US" dirty="0">
                <a:solidFill>
                  <a:schemeClr val="dk1"/>
                </a:solidFill>
              </a:rPr>
              <a:t>Gleaning from the customer analysis, it becomes apparent to visualize the customer acquisition over the years, quarters and months. In the year of 1994 shows a positive trend initially and becomes almost in the last quarter of the year. In year 1995 the no. of customers shows a positive trend throughout the year and contribute maximum to the sales, and in year 1996 initially in the 1</a:t>
            </a:r>
            <a:r>
              <a:rPr lang="en-US" baseline="30000" dirty="0">
                <a:solidFill>
                  <a:schemeClr val="dk1"/>
                </a:solidFill>
              </a:rPr>
              <a:t>st</a:t>
            </a:r>
            <a:r>
              <a:rPr lang="en-US" dirty="0">
                <a:solidFill>
                  <a:schemeClr val="dk1"/>
                </a:solidFill>
              </a:rPr>
              <a:t> quarter the customers count increases and letter in the end of the 2</a:t>
            </a:r>
            <a:r>
              <a:rPr lang="en-US" baseline="30000" dirty="0">
                <a:solidFill>
                  <a:schemeClr val="dk1"/>
                </a:solidFill>
              </a:rPr>
              <a:t>nd</a:t>
            </a:r>
            <a:r>
              <a:rPr lang="en-US" dirty="0">
                <a:solidFill>
                  <a:schemeClr val="dk1"/>
                </a:solidFill>
              </a:rPr>
              <a:t>  quarter there was a sudden fall in the customer acquisition. Which opens a new lead for the other analysis to understand the fall of the customer count.  </a:t>
            </a:r>
          </a:p>
          <a:p>
            <a:endParaRPr lang="en-IN" dirty="0"/>
          </a:p>
        </p:txBody>
      </p:sp>
    </p:spTree>
    <p:extLst>
      <p:ext uri="{BB962C8B-B14F-4D97-AF65-F5344CB8AC3E}">
        <p14:creationId xmlns:p14="http://schemas.microsoft.com/office/powerpoint/2010/main" val="2625187424"/>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2.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Crop design</Template>
  <TotalTime>1859</TotalTime>
  <Words>4266</Words>
  <Application>Microsoft Office PowerPoint</Application>
  <PresentationFormat>Widescreen</PresentationFormat>
  <Paragraphs>168</Paragraphs>
  <Slides>46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Calibri</vt:lpstr>
      <vt:lpstr>Franklin Gothic Book</vt:lpstr>
      <vt:lpstr>Plus Jakarta Sans</vt:lpstr>
      <vt:lpstr>Crop</vt:lpstr>
      <vt:lpstr>Capstone project  North wind sales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North wind sales analysis</dc:title>
  <dc:creator>Deepak Kag</dc:creator>
  <cp:lastModifiedBy>Deepak Kag</cp:lastModifiedBy>
  <cp:revision>21</cp:revision>
  <dcterms:created xsi:type="dcterms:W3CDTF">2023-12-30T12:27:22Z</dcterms:created>
  <dcterms:modified xsi:type="dcterms:W3CDTF">2024-01-04T06:57:55Z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